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varScale="1">
        <p:scale>
          <a:sx n="117" d="100"/>
          <a:sy n="117" d="100"/>
        </p:scale>
        <p:origin x="1928"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5CC28F-C668-8848-87A5-B6C2947639F1}" type="datetimeFigureOut">
              <a:rPr lang="en-US" smtClean="0"/>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2347264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CC28F-C668-8848-87A5-B6C2947639F1}" type="datetimeFigureOut">
              <a:rPr lang="en-US" smtClean="0"/>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3867247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5CC28F-C668-8848-87A5-B6C2947639F1}" type="datetimeFigureOut">
              <a:rPr lang="en-US" smtClean="0"/>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1176029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5CC28F-C668-8848-87A5-B6C2947639F1}" type="datetimeFigureOut">
              <a:rPr lang="en-US" smtClean="0"/>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2228406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5CC28F-C668-8848-87A5-B6C2947639F1}" type="datetimeFigureOut">
              <a:rPr lang="en-US" smtClean="0"/>
              <a:t>7/30/25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1058215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5CC28F-C668-8848-87A5-B6C2947639F1}" type="datetimeFigureOut">
              <a:rPr lang="en-US" smtClean="0"/>
              <a:t>7/30/25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248475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5CC28F-C668-8848-87A5-B6C2947639F1}" type="datetimeFigureOut">
              <a:rPr lang="en-US" smtClean="0"/>
              <a:t>7/30/25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2205090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5CC28F-C668-8848-87A5-B6C2947639F1}" type="datetimeFigureOut">
              <a:rPr lang="en-US" smtClean="0"/>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1938337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5CC28F-C668-8848-87A5-B6C2947639F1}" type="datetimeFigureOut">
              <a:rPr lang="en-US" smtClean="0"/>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2625058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CC28F-C668-8848-87A5-B6C2947639F1}" type="datetimeFigureOut">
              <a:rPr lang="en-US" smtClean="0"/>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1779971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CC28F-C668-8848-87A5-B6C2947639F1}" type="datetimeFigureOut">
              <a:rPr lang="en-US" smtClean="0"/>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77EFF-75DB-3948-9AE7-F4E3F1516F2E}" type="slidenum">
              <a:rPr lang="en-US" smtClean="0"/>
              <a:t>‹#›</a:t>
            </a:fld>
            <a:endParaRPr lang="en-US"/>
          </a:p>
        </p:txBody>
      </p:sp>
    </p:spTree>
    <p:extLst>
      <p:ext uri="{BB962C8B-B14F-4D97-AF65-F5344CB8AC3E}">
        <p14:creationId xmlns:p14="http://schemas.microsoft.com/office/powerpoint/2010/main" val="268766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CC28F-C668-8848-87A5-B6C2947639F1}" type="datetimeFigureOut">
              <a:rPr lang="en-US" smtClean="0"/>
              <a:t>7/30/25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977EFF-75DB-3948-9AE7-F4E3F1516F2E}" type="slidenum">
              <a:rPr lang="en-US" smtClean="0"/>
              <a:t>‹#›</a:t>
            </a:fld>
            <a:endParaRPr lang="en-US"/>
          </a:p>
        </p:txBody>
      </p:sp>
    </p:spTree>
    <p:extLst>
      <p:ext uri="{BB962C8B-B14F-4D97-AF65-F5344CB8AC3E}">
        <p14:creationId xmlns:p14="http://schemas.microsoft.com/office/powerpoint/2010/main" val="2902053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938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1498703"/>
            <a:ext cx="7489682" cy="4939814"/>
          </a:xfrm>
          <a:prstGeom prst="rect">
            <a:avLst/>
          </a:prstGeom>
          <a:noFill/>
        </p:spPr>
        <p:txBody>
          <a:bodyPr wrap="square" rtlCol="0">
            <a:spAutoFit/>
          </a:bodyPr>
          <a:lstStyle/>
          <a:p>
            <a:r>
              <a:rPr lang="en-US" sz="4500" dirty="0"/>
              <a:t>Most Christians are dangerously </a:t>
            </a:r>
            <a:r>
              <a:rPr lang="en-US" sz="4500" b="1" dirty="0">
                <a:solidFill>
                  <a:srgbClr val="984807"/>
                </a:solidFill>
              </a:rPr>
              <a:t>unaware</a:t>
            </a:r>
            <a:r>
              <a:rPr lang="en-US" sz="4500" dirty="0"/>
              <a:t> of who they really are in Christ, and so they are impotent to exercise the spiritual authority that </a:t>
            </a:r>
            <a:br>
              <a:rPr lang="en-US" sz="4500" dirty="0"/>
            </a:br>
            <a:r>
              <a:rPr lang="en-US" sz="4500" dirty="0"/>
              <a:t>they have in Him</a:t>
            </a:r>
          </a:p>
          <a:p>
            <a:endParaRPr lang="en-US" sz="4500" dirty="0"/>
          </a:p>
        </p:txBody>
      </p:sp>
    </p:spTree>
    <p:extLst>
      <p:ext uri="{BB962C8B-B14F-4D97-AF65-F5344CB8AC3E}">
        <p14:creationId xmlns:p14="http://schemas.microsoft.com/office/powerpoint/2010/main" val="1970868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1771718"/>
            <a:ext cx="7157335" cy="4478149"/>
          </a:xfrm>
          <a:prstGeom prst="rect">
            <a:avLst/>
          </a:prstGeom>
          <a:noFill/>
        </p:spPr>
        <p:txBody>
          <a:bodyPr wrap="square" rtlCol="0">
            <a:spAutoFit/>
          </a:bodyPr>
          <a:lstStyle/>
          <a:p>
            <a:r>
              <a:rPr lang="en-US" sz="4800" dirty="0"/>
              <a:t>Because of the ignorance, confusion, rebellion and division in the Church, Satan has been able to get away with </a:t>
            </a:r>
            <a:r>
              <a:rPr lang="en-US" sz="4800" b="1" dirty="0">
                <a:solidFill>
                  <a:srgbClr val="984807"/>
                </a:solidFill>
              </a:rPr>
              <a:t>murder</a:t>
            </a:r>
            <a:r>
              <a:rPr lang="en-US" sz="4800" b="1" dirty="0"/>
              <a:t>.</a:t>
            </a:r>
            <a:endParaRPr lang="en-US" sz="4800" dirty="0"/>
          </a:p>
          <a:p>
            <a:endParaRPr lang="en-US" sz="4500" dirty="0"/>
          </a:p>
        </p:txBody>
      </p:sp>
    </p:spTree>
    <p:extLst>
      <p:ext uri="{BB962C8B-B14F-4D97-AF65-F5344CB8AC3E}">
        <p14:creationId xmlns:p14="http://schemas.microsoft.com/office/powerpoint/2010/main" val="3718121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1201949"/>
            <a:ext cx="7157335" cy="5955476"/>
          </a:xfrm>
          <a:prstGeom prst="rect">
            <a:avLst/>
          </a:prstGeom>
          <a:noFill/>
        </p:spPr>
        <p:txBody>
          <a:bodyPr wrap="square" rtlCol="0">
            <a:spAutoFit/>
          </a:bodyPr>
          <a:lstStyle/>
          <a:p>
            <a:r>
              <a:rPr lang="en-US" sz="4200" dirty="0"/>
              <a:t>It is long past time for the sleeping Church to awaken to the reality of the spiritual battle and the tremendous authority of the Lord Jesus and how He desires to exercise it through His unified, praying, submitted people.</a:t>
            </a:r>
          </a:p>
          <a:p>
            <a:endParaRPr lang="en-US" sz="4500" dirty="0"/>
          </a:p>
        </p:txBody>
      </p:sp>
    </p:spTree>
    <p:extLst>
      <p:ext uri="{BB962C8B-B14F-4D97-AF65-F5344CB8AC3E}">
        <p14:creationId xmlns:p14="http://schemas.microsoft.com/office/powerpoint/2010/main" val="1942765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25523" y="2263778"/>
            <a:ext cx="7157335" cy="2123658"/>
          </a:xfrm>
          <a:prstGeom prst="rect">
            <a:avLst/>
          </a:prstGeom>
          <a:noFill/>
        </p:spPr>
        <p:txBody>
          <a:bodyPr wrap="square" rtlCol="0">
            <a:spAutoFit/>
          </a:bodyPr>
          <a:lstStyle/>
          <a:p>
            <a:r>
              <a:rPr lang="en-US" sz="4400" dirty="0"/>
              <a:t> We must understand the </a:t>
            </a:r>
            <a:br>
              <a:rPr lang="en-US" sz="4400" dirty="0"/>
            </a:br>
            <a:r>
              <a:rPr lang="en-US" sz="4400" dirty="0"/>
              <a:t>difference between </a:t>
            </a:r>
            <a:br>
              <a:rPr lang="en-US" sz="4400" dirty="0"/>
            </a:br>
            <a:r>
              <a:rPr lang="en-US" sz="4400" dirty="0"/>
              <a:t>power and authority.</a:t>
            </a:r>
          </a:p>
        </p:txBody>
      </p:sp>
    </p:spTree>
    <p:extLst>
      <p:ext uri="{BB962C8B-B14F-4D97-AF65-F5344CB8AC3E}">
        <p14:creationId xmlns:p14="http://schemas.microsoft.com/office/powerpoint/2010/main" val="1708835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1949771"/>
            <a:ext cx="7396865" cy="3801041"/>
          </a:xfrm>
          <a:prstGeom prst="rect">
            <a:avLst/>
          </a:prstGeom>
          <a:noFill/>
        </p:spPr>
        <p:txBody>
          <a:bodyPr wrap="square" rtlCol="0">
            <a:spAutoFit/>
          </a:bodyPr>
          <a:lstStyle/>
          <a:p>
            <a:r>
              <a:rPr lang="en-US" sz="6500" b="1" dirty="0">
                <a:solidFill>
                  <a:srgbClr val="984807"/>
                </a:solidFill>
              </a:rPr>
              <a:t>Authority is… </a:t>
            </a:r>
          </a:p>
          <a:p>
            <a:r>
              <a:rPr lang="en-US" sz="4400" dirty="0"/>
              <a:t>“the right to give commands, enforce obedience, take action or make final decisions.” </a:t>
            </a:r>
          </a:p>
          <a:p>
            <a:r>
              <a:rPr lang="en-US" sz="4400" dirty="0"/>
              <a:t> </a:t>
            </a:r>
          </a:p>
        </p:txBody>
      </p:sp>
    </p:spTree>
    <p:extLst>
      <p:ext uri="{BB962C8B-B14F-4D97-AF65-F5344CB8AC3E}">
        <p14:creationId xmlns:p14="http://schemas.microsoft.com/office/powerpoint/2010/main" val="4171234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097784"/>
            <a:ext cx="7157335" cy="3123932"/>
          </a:xfrm>
          <a:prstGeom prst="rect">
            <a:avLst/>
          </a:prstGeom>
          <a:noFill/>
        </p:spPr>
        <p:txBody>
          <a:bodyPr wrap="square" rtlCol="0">
            <a:spAutoFit/>
          </a:bodyPr>
          <a:lstStyle/>
          <a:p>
            <a:r>
              <a:rPr lang="en-US" sz="6500" b="1" dirty="0">
                <a:solidFill>
                  <a:srgbClr val="984807"/>
                </a:solidFill>
              </a:rPr>
              <a:t>Power is…</a:t>
            </a:r>
          </a:p>
          <a:p>
            <a:r>
              <a:rPr lang="en-US" sz="4400" dirty="0"/>
              <a:t>“the ability to do, </a:t>
            </a:r>
            <a:br>
              <a:rPr lang="en-US" sz="4400" dirty="0"/>
            </a:br>
            <a:r>
              <a:rPr lang="en-US" sz="4400" dirty="0"/>
              <a:t>capacity to act, the capability to perform or produce.”</a:t>
            </a:r>
          </a:p>
        </p:txBody>
      </p:sp>
    </p:spTree>
    <p:extLst>
      <p:ext uri="{BB962C8B-B14F-4D97-AF65-F5344CB8AC3E}">
        <p14:creationId xmlns:p14="http://schemas.microsoft.com/office/powerpoint/2010/main" val="3083663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786492"/>
            <a:ext cx="7157335" cy="6709529"/>
          </a:xfrm>
          <a:prstGeom prst="rect">
            <a:avLst/>
          </a:prstGeom>
          <a:noFill/>
        </p:spPr>
        <p:txBody>
          <a:bodyPr wrap="square" rtlCol="0">
            <a:spAutoFit/>
          </a:bodyPr>
          <a:lstStyle/>
          <a:p>
            <a:r>
              <a:rPr lang="en-US" sz="4000" b="1" dirty="0"/>
              <a:t>Scripture reveals the extent of Jesus’ power and authority</a:t>
            </a:r>
          </a:p>
          <a:p>
            <a:pPr lvl="0"/>
            <a:endParaRPr lang="en-US" sz="4000" dirty="0"/>
          </a:p>
          <a:p>
            <a:pPr lvl="0"/>
            <a:r>
              <a:rPr lang="en-US" sz="4000" b="1" dirty="0"/>
              <a:t>Jesus is God and in Scripture God is called “Almighty”</a:t>
            </a:r>
          </a:p>
          <a:p>
            <a:endParaRPr lang="en-US" sz="3000" i="1" dirty="0"/>
          </a:p>
          <a:p>
            <a:r>
              <a:rPr lang="en-US" sz="3000" i="1" dirty="0"/>
              <a:t>“Ah Lord God! Behold, You have made the heavens and the earth by Your great power and outstretched arm.  There is nothing too hard for You”   </a:t>
            </a:r>
            <a:r>
              <a:rPr lang="en-US" sz="3000" b="1" i="1" dirty="0">
                <a:solidFill>
                  <a:srgbClr val="984807"/>
                </a:solidFill>
              </a:rPr>
              <a:t>Jeremiah 32:17</a:t>
            </a:r>
            <a:endParaRPr lang="en-US" sz="3000" b="1" dirty="0">
              <a:solidFill>
                <a:srgbClr val="984807"/>
              </a:solidFill>
            </a:endParaRPr>
          </a:p>
          <a:p>
            <a:endParaRPr lang="en-US" sz="4000" dirty="0"/>
          </a:p>
          <a:p>
            <a:endParaRPr lang="en-US" sz="4000" dirty="0"/>
          </a:p>
        </p:txBody>
      </p:sp>
    </p:spTree>
    <p:extLst>
      <p:ext uri="{BB962C8B-B14F-4D97-AF65-F5344CB8AC3E}">
        <p14:creationId xmlns:p14="http://schemas.microsoft.com/office/powerpoint/2010/main" val="3409083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747674"/>
            <a:ext cx="7157335" cy="5632311"/>
          </a:xfrm>
          <a:prstGeom prst="rect">
            <a:avLst/>
          </a:prstGeom>
          <a:noFill/>
        </p:spPr>
        <p:txBody>
          <a:bodyPr wrap="square" rtlCol="0">
            <a:spAutoFit/>
          </a:bodyPr>
          <a:lstStyle/>
          <a:p>
            <a:r>
              <a:rPr lang="en-US" sz="4000" dirty="0"/>
              <a:t>Jesus has all authority in heaven and on earth. Before His resurrection, Jesus exercised authority over the devil by virtue of His life of perfect submission to the Father. After His resurrection, Jesus exercises authority by virtue of His position at the right hand of the Father.</a:t>
            </a:r>
          </a:p>
        </p:txBody>
      </p:sp>
    </p:spTree>
    <p:extLst>
      <p:ext uri="{BB962C8B-B14F-4D97-AF65-F5344CB8AC3E}">
        <p14:creationId xmlns:p14="http://schemas.microsoft.com/office/powerpoint/2010/main" val="1807279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592814"/>
            <a:ext cx="7157335" cy="6863417"/>
          </a:xfrm>
          <a:prstGeom prst="rect">
            <a:avLst/>
          </a:prstGeom>
          <a:noFill/>
        </p:spPr>
        <p:txBody>
          <a:bodyPr wrap="square" rtlCol="0">
            <a:spAutoFit/>
          </a:bodyPr>
          <a:lstStyle/>
          <a:p>
            <a:r>
              <a:rPr lang="en-US" sz="4000" dirty="0"/>
              <a:t>We must come to understand our authority in Christ. The right hand of God is the place of all authority. Christ is now seated at God’s right hand Believers in Christ have been raised up and seated in the heavenly realms in </a:t>
            </a:r>
            <a:r>
              <a:rPr lang="en-US" sz="4000" i="1" dirty="0"/>
              <a:t>Christ Jesus</a:t>
            </a:r>
            <a:r>
              <a:rPr lang="en-US" sz="4000" dirty="0"/>
              <a:t> Jesus now exercises His authority through a united, submitted, praying Church.</a:t>
            </a:r>
          </a:p>
          <a:p>
            <a:endParaRPr lang="en-US" sz="4000" dirty="0"/>
          </a:p>
        </p:txBody>
      </p:sp>
    </p:spTree>
    <p:extLst>
      <p:ext uri="{BB962C8B-B14F-4D97-AF65-F5344CB8AC3E}">
        <p14:creationId xmlns:p14="http://schemas.microsoft.com/office/powerpoint/2010/main" val="1166879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819945"/>
            <a:ext cx="7157335" cy="5016758"/>
          </a:xfrm>
          <a:prstGeom prst="rect">
            <a:avLst/>
          </a:prstGeom>
          <a:noFill/>
        </p:spPr>
        <p:txBody>
          <a:bodyPr wrap="square" rtlCol="0">
            <a:spAutoFit/>
          </a:bodyPr>
          <a:lstStyle/>
          <a:p>
            <a:pPr lvl="0"/>
            <a:r>
              <a:rPr lang="en-US" sz="4000" dirty="0"/>
              <a:t>Satan’s schemes of temptations, accusations, and deception are designed to usurp authority away from the Church.  When we sin by rebelling against God and his human authorities, we fall right into a demonic trap!</a:t>
            </a:r>
          </a:p>
          <a:p>
            <a:pPr lvl="0"/>
            <a:endParaRPr lang="en-US" sz="4000" dirty="0"/>
          </a:p>
        </p:txBody>
      </p:sp>
    </p:spTree>
    <p:extLst>
      <p:ext uri="{BB962C8B-B14F-4D97-AF65-F5344CB8AC3E}">
        <p14:creationId xmlns:p14="http://schemas.microsoft.com/office/powerpoint/2010/main" val="1669863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685734"/>
            <a:ext cx="7157335" cy="6863417"/>
          </a:xfrm>
          <a:prstGeom prst="rect">
            <a:avLst/>
          </a:prstGeom>
          <a:noFill/>
        </p:spPr>
        <p:txBody>
          <a:bodyPr wrap="square" rtlCol="0">
            <a:spAutoFit/>
          </a:bodyPr>
          <a:lstStyle/>
          <a:p>
            <a:r>
              <a:rPr lang="en-US" sz="4000" dirty="0"/>
              <a:t>We must exercise the spiritual </a:t>
            </a:r>
            <a:br>
              <a:rPr lang="en-US" sz="4000" dirty="0"/>
            </a:br>
            <a:r>
              <a:rPr lang="en-US" sz="4000" dirty="0"/>
              <a:t>authority we have in Christ.</a:t>
            </a:r>
          </a:p>
          <a:p>
            <a:endParaRPr lang="en-US" sz="4000" b="1" dirty="0"/>
          </a:p>
          <a:p>
            <a:r>
              <a:rPr lang="en-US" sz="4000" b="1" dirty="0"/>
              <a:t>By faith </a:t>
            </a:r>
            <a:r>
              <a:rPr lang="en-US" sz="4000" b="1" dirty="0">
                <a:solidFill>
                  <a:srgbClr val="984807"/>
                </a:solidFill>
              </a:rPr>
              <a:t>(2 Cor. 5:7; Col 2:6)</a:t>
            </a:r>
          </a:p>
          <a:p>
            <a:endParaRPr lang="en-US" sz="4000" b="1" dirty="0"/>
          </a:p>
          <a:p>
            <a:r>
              <a:rPr lang="en-US" sz="4000" b="1" dirty="0"/>
              <a:t>In humility </a:t>
            </a:r>
            <a:r>
              <a:rPr lang="en-US" sz="4000" b="1" dirty="0">
                <a:solidFill>
                  <a:srgbClr val="984807"/>
                </a:solidFill>
              </a:rPr>
              <a:t>(John 15:5; 1 Peter 5:5-9; Luke 10:18-20)</a:t>
            </a:r>
          </a:p>
          <a:p>
            <a:endParaRPr lang="en-US" sz="4000" b="1" dirty="0"/>
          </a:p>
          <a:p>
            <a:r>
              <a:rPr lang="en-US" sz="4000" b="1" dirty="0"/>
              <a:t>With boldness </a:t>
            </a:r>
            <a:r>
              <a:rPr lang="en-US" sz="4000" b="1" dirty="0">
                <a:solidFill>
                  <a:srgbClr val="984807"/>
                </a:solidFill>
              </a:rPr>
              <a:t>(Acts 1:8; Prov. 28:1; 2Tim. 1:7)</a:t>
            </a:r>
          </a:p>
          <a:p>
            <a:endParaRPr lang="en-US" sz="4000" dirty="0"/>
          </a:p>
        </p:txBody>
      </p:sp>
    </p:spTree>
    <p:extLst>
      <p:ext uri="{BB962C8B-B14F-4D97-AF65-F5344CB8AC3E}">
        <p14:creationId xmlns:p14="http://schemas.microsoft.com/office/powerpoint/2010/main" val="919273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358285"/>
            <a:ext cx="7157335" cy="1938992"/>
          </a:xfrm>
          <a:prstGeom prst="rect">
            <a:avLst/>
          </a:prstGeom>
          <a:noFill/>
        </p:spPr>
        <p:txBody>
          <a:bodyPr wrap="square" rtlCol="0">
            <a:spAutoFit/>
          </a:bodyPr>
          <a:lstStyle/>
          <a:p>
            <a:r>
              <a:rPr lang="en-US" sz="4000" dirty="0"/>
              <a:t>We must be spiritually prepared to put on the armor of God </a:t>
            </a:r>
            <a:r>
              <a:rPr lang="en-US" sz="4000" b="1" dirty="0">
                <a:solidFill>
                  <a:srgbClr val="984807"/>
                </a:solidFill>
              </a:rPr>
              <a:t>(Ephesians 6:10-13)</a:t>
            </a:r>
          </a:p>
        </p:txBody>
      </p:sp>
    </p:spTree>
    <p:extLst>
      <p:ext uri="{BB962C8B-B14F-4D97-AF65-F5344CB8AC3E}">
        <p14:creationId xmlns:p14="http://schemas.microsoft.com/office/powerpoint/2010/main" val="3655627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358284"/>
            <a:ext cx="7157335" cy="1938992"/>
          </a:xfrm>
          <a:prstGeom prst="rect">
            <a:avLst/>
          </a:prstGeom>
          <a:noFill/>
        </p:spPr>
        <p:txBody>
          <a:bodyPr wrap="square" rtlCol="0">
            <a:spAutoFit/>
          </a:bodyPr>
          <a:lstStyle/>
          <a:p>
            <a:r>
              <a:rPr lang="en-US" sz="4000" dirty="0"/>
              <a:t>We must be strong </a:t>
            </a:r>
            <a:r>
              <a:rPr lang="en-US" sz="4000" i="1" dirty="0"/>
              <a:t>in the Lord </a:t>
            </a:r>
            <a:r>
              <a:rPr lang="en-US" sz="4000" dirty="0"/>
              <a:t>and </a:t>
            </a:r>
            <a:r>
              <a:rPr lang="en-US" sz="4000" i="1" dirty="0"/>
              <a:t>in the strength of His might </a:t>
            </a:r>
            <a:r>
              <a:rPr lang="en-US" sz="4000" b="1" dirty="0">
                <a:solidFill>
                  <a:srgbClr val="984807"/>
                </a:solidFill>
              </a:rPr>
              <a:t>(v.10)</a:t>
            </a:r>
          </a:p>
        </p:txBody>
      </p:sp>
    </p:spTree>
    <p:extLst>
      <p:ext uri="{BB962C8B-B14F-4D97-AF65-F5344CB8AC3E}">
        <p14:creationId xmlns:p14="http://schemas.microsoft.com/office/powerpoint/2010/main" val="3732127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3050021"/>
            <a:ext cx="7157335" cy="1323439"/>
          </a:xfrm>
          <a:prstGeom prst="rect">
            <a:avLst/>
          </a:prstGeom>
          <a:noFill/>
        </p:spPr>
        <p:txBody>
          <a:bodyPr wrap="square" rtlCol="0">
            <a:spAutoFit/>
          </a:bodyPr>
          <a:lstStyle/>
          <a:p>
            <a:r>
              <a:rPr lang="en-US" sz="4000" dirty="0"/>
              <a:t>We must know who our real enemy is </a:t>
            </a:r>
            <a:r>
              <a:rPr lang="en-US" sz="4000" b="1" dirty="0">
                <a:solidFill>
                  <a:srgbClr val="984807"/>
                </a:solidFill>
              </a:rPr>
              <a:t>(vv. 11,12)</a:t>
            </a:r>
          </a:p>
        </p:txBody>
      </p:sp>
    </p:spTree>
    <p:extLst>
      <p:ext uri="{BB962C8B-B14F-4D97-AF65-F5344CB8AC3E}">
        <p14:creationId xmlns:p14="http://schemas.microsoft.com/office/powerpoint/2010/main" val="4075258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3019048"/>
            <a:ext cx="7157335" cy="1323439"/>
          </a:xfrm>
          <a:prstGeom prst="rect">
            <a:avLst/>
          </a:prstGeom>
          <a:noFill/>
        </p:spPr>
        <p:txBody>
          <a:bodyPr wrap="square" rtlCol="0">
            <a:spAutoFit/>
          </a:bodyPr>
          <a:lstStyle/>
          <a:p>
            <a:r>
              <a:rPr lang="en-US" sz="4000" dirty="0"/>
              <a:t>We must realize this is an </a:t>
            </a:r>
            <a:r>
              <a:rPr lang="en-US" sz="4000" i="1" dirty="0"/>
              <a:t>active, </a:t>
            </a:r>
            <a:r>
              <a:rPr lang="en-US" sz="4000" dirty="0"/>
              <a:t>not passive war </a:t>
            </a:r>
            <a:r>
              <a:rPr lang="en-US" sz="4000" b="1" dirty="0">
                <a:solidFill>
                  <a:srgbClr val="984807"/>
                </a:solidFill>
              </a:rPr>
              <a:t>(vv. 12,13)</a:t>
            </a:r>
          </a:p>
        </p:txBody>
      </p:sp>
    </p:spTree>
    <p:extLst>
      <p:ext uri="{BB962C8B-B14F-4D97-AF65-F5344CB8AC3E}">
        <p14:creationId xmlns:p14="http://schemas.microsoft.com/office/powerpoint/2010/main" val="2197085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479221"/>
            <a:ext cx="7157335" cy="2554545"/>
          </a:xfrm>
          <a:prstGeom prst="rect">
            <a:avLst/>
          </a:prstGeom>
          <a:noFill/>
        </p:spPr>
        <p:txBody>
          <a:bodyPr wrap="square" rtlCol="0">
            <a:spAutoFit/>
          </a:bodyPr>
          <a:lstStyle/>
          <a:p>
            <a:r>
              <a:rPr lang="en-US" sz="4000" dirty="0"/>
              <a:t>We must put on the </a:t>
            </a:r>
            <a:r>
              <a:rPr lang="en-US" sz="4000" i="1" dirty="0"/>
              <a:t>full armor of God </a:t>
            </a:r>
            <a:r>
              <a:rPr lang="en-US" sz="4000" dirty="0"/>
              <a:t>to stand firm against the enemies’ schemes </a:t>
            </a:r>
            <a:r>
              <a:rPr lang="en-US" sz="4000" b="1" dirty="0">
                <a:solidFill>
                  <a:srgbClr val="984807"/>
                </a:solidFill>
              </a:rPr>
              <a:t>(Ephesians 6:14-20)</a:t>
            </a:r>
          </a:p>
        </p:txBody>
      </p:sp>
    </p:spTree>
    <p:extLst>
      <p:ext uri="{BB962C8B-B14F-4D97-AF65-F5344CB8AC3E}">
        <p14:creationId xmlns:p14="http://schemas.microsoft.com/office/powerpoint/2010/main" val="2175341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833209"/>
            <a:ext cx="7157335" cy="1938992"/>
          </a:xfrm>
          <a:prstGeom prst="rect">
            <a:avLst/>
          </a:prstGeom>
          <a:noFill/>
        </p:spPr>
        <p:txBody>
          <a:bodyPr wrap="square" rtlCol="0">
            <a:spAutoFit/>
          </a:bodyPr>
          <a:lstStyle/>
          <a:p>
            <a:r>
              <a:rPr lang="en-US" sz="4000" dirty="0"/>
              <a:t>This is a battle for our minds </a:t>
            </a:r>
          </a:p>
          <a:p>
            <a:r>
              <a:rPr lang="en-US" sz="4000" b="1" dirty="0">
                <a:solidFill>
                  <a:srgbClr val="984807"/>
                </a:solidFill>
              </a:rPr>
              <a:t>(2 Corinthians 2:11; </a:t>
            </a:r>
          </a:p>
          <a:p>
            <a:r>
              <a:rPr lang="en-US" sz="4000" b="1" dirty="0">
                <a:solidFill>
                  <a:srgbClr val="984807"/>
                </a:solidFill>
              </a:rPr>
              <a:t>2 Corinthians 10:3-5)</a:t>
            </a:r>
          </a:p>
        </p:txBody>
      </p:sp>
    </p:spTree>
    <p:extLst>
      <p:ext uri="{BB962C8B-B14F-4D97-AF65-F5344CB8AC3E}">
        <p14:creationId xmlns:p14="http://schemas.microsoft.com/office/powerpoint/2010/main" val="1984401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915803"/>
            <a:ext cx="7157335" cy="1938992"/>
          </a:xfrm>
          <a:prstGeom prst="rect">
            <a:avLst/>
          </a:prstGeom>
          <a:noFill/>
        </p:spPr>
        <p:txBody>
          <a:bodyPr wrap="square" rtlCol="0">
            <a:spAutoFit/>
          </a:bodyPr>
          <a:lstStyle/>
          <a:p>
            <a:r>
              <a:rPr lang="en-US" sz="4000" dirty="0"/>
              <a:t>The belt of truth is our defense against deception  </a:t>
            </a:r>
          </a:p>
          <a:p>
            <a:r>
              <a:rPr lang="en-US" sz="4000" b="1" dirty="0">
                <a:solidFill>
                  <a:srgbClr val="984807"/>
                </a:solidFill>
              </a:rPr>
              <a:t>(Philippians 4:6-9)</a:t>
            </a:r>
          </a:p>
        </p:txBody>
      </p:sp>
    </p:spTree>
    <p:extLst>
      <p:ext uri="{BB962C8B-B14F-4D97-AF65-F5344CB8AC3E}">
        <p14:creationId xmlns:p14="http://schemas.microsoft.com/office/powerpoint/2010/main" val="3476923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688666"/>
            <a:ext cx="7157335" cy="1938992"/>
          </a:xfrm>
          <a:prstGeom prst="rect">
            <a:avLst/>
          </a:prstGeom>
          <a:noFill/>
        </p:spPr>
        <p:txBody>
          <a:bodyPr wrap="square" rtlCol="0">
            <a:spAutoFit/>
          </a:bodyPr>
          <a:lstStyle/>
          <a:p>
            <a:r>
              <a:rPr lang="en-US" sz="4000" dirty="0"/>
              <a:t>The breastplate of righteousness is our defense against temptation and accusation </a:t>
            </a:r>
          </a:p>
        </p:txBody>
      </p:sp>
    </p:spTree>
    <p:extLst>
      <p:ext uri="{BB962C8B-B14F-4D97-AF65-F5344CB8AC3E}">
        <p14:creationId xmlns:p14="http://schemas.microsoft.com/office/powerpoint/2010/main" val="1639293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760937"/>
            <a:ext cx="7157335" cy="2554545"/>
          </a:xfrm>
          <a:prstGeom prst="rect">
            <a:avLst/>
          </a:prstGeom>
          <a:noFill/>
        </p:spPr>
        <p:txBody>
          <a:bodyPr wrap="square" rtlCol="0">
            <a:spAutoFit/>
          </a:bodyPr>
          <a:lstStyle/>
          <a:p>
            <a:r>
              <a:rPr lang="en-US" sz="4000" dirty="0"/>
              <a:t>The sandals of the gospel of peace are our defense against anxiety, uncertainty and trouble </a:t>
            </a:r>
            <a:r>
              <a:rPr lang="en-US" sz="4000" b="1" dirty="0">
                <a:solidFill>
                  <a:srgbClr val="984807"/>
                </a:solidFill>
              </a:rPr>
              <a:t>(1 Peter 5:7,8)</a:t>
            </a:r>
          </a:p>
        </p:txBody>
      </p:sp>
    </p:spTree>
    <p:extLst>
      <p:ext uri="{BB962C8B-B14F-4D97-AF65-F5344CB8AC3E}">
        <p14:creationId xmlns:p14="http://schemas.microsoft.com/office/powerpoint/2010/main" val="1567843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172445"/>
            <a:ext cx="7157335" cy="3170099"/>
          </a:xfrm>
          <a:prstGeom prst="rect">
            <a:avLst/>
          </a:prstGeom>
          <a:noFill/>
        </p:spPr>
        <p:txBody>
          <a:bodyPr wrap="square" rtlCol="0">
            <a:spAutoFit/>
          </a:bodyPr>
          <a:lstStyle/>
          <a:p>
            <a:r>
              <a:rPr lang="en-US" sz="4000" dirty="0"/>
              <a:t>The shield of faith is our defense against the fiery missiles of doom, gloom, discouragement and despair</a:t>
            </a:r>
          </a:p>
          <a:p>
            <a:r>
              <a:rPr lang="en-US" sz="4000" b="1" dirty="0">
                <a:solidFill>
                  <a:srgbClr val="984807"/>
                </a:solidFill>
              </a:rPr>
              <a:t>(Psalm 18:1-6)</a:t>
            </a:r>
          </a:p>
        </p:txBody>
      </p:sp>
    </p:spTree>
    <p:extLst>
      <p:ext uri="{BB962C8B-B14F-4D97-AF65-F5344CB8AC3E}">
        <p14:creationId xmlns:p14="http://schemas.microsoft.com/office/powerpoint/2010/main" val="3050945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2479221"/>
            <a:ext cx="7157335" cy="2554545"/>
          </a:xfrm>
          <a:prstGeom prst="rect">
            <a:avLst/>
          </a:prstGeom>
          <a:noFill/>
        </p:spPr>
        <p:txBody>
          <a:bodyPr wrap="square" rtlCol="0">
            <a:spAutoFit/>
          </a:bodyPr>
          <a:lstStyle/>
          <a:p>
            <a:r>
              <a:rPr lang="en-US" sz="4000" dirty="0"/>
              <a:t>The helmet of salvation is our defense against condemnation and the prospect of harm or death </a:t>
            </a:r>
            <a:r>
              <a:rPr lang="en-US" sz="4000" b="1" dirty="0">
                <a:solidFill>
                  <a:srgbClr val="984807"/>
                </a:solidFill>
              </a:rPr>
              <a:t>(Romans 8)</a:t>
            </a:r>
          </a:p>
        </p:txBody>
      </p:sp>
    </p:spTree>
    <p:extLst>
      <p:ext uri="{BB962C8B-B14F-4D97-AF65-F5344CB8AC3E}">
        <p14:creationId xmlns:p14="http://schemas.microsoft.com/office/powerpoint/2010/main" val="1509641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4869" y="1800765"/>
            <a:ext cx="7157335" cy="3785652"/>
          </a:xfrm>
          <a:prstGeom prst="rect">
            <a:avLst/>
          </a:prstGeom>
          <a:noFill/>
        </p:spPr>
        <p:txBody>
          <a:bodyPr wrap="square" rtlCol="0">
            <a:spAutoFit/>
          </a:bodyPr>
          <a:lstStyle/>
          <a:p>
            <a:r>
              <a:rPr lang="en-US" sz="4000" dirty="0"/>
              <a:t>The sword of the Spirit and prayer are our offensive weapons to come to the aid of our brothers and sisters in Christ and to boldly preach the good news  </a:t>
            </a:r>
            <a:r>
              <a:rPr lang="en-US" sz="4000" b="1" dirty="0">
                <a:solidFill>
                  <a:srgbClr val="984807"/>
                </a:solidFill>
              </a:rPr>
              <a:t>(vv.17b-20)</a:t>
            </a:r>
          </a:p>
        </p:txBody>
      </p:sp>
    </p:spTree>
    <p:extLst>
      <p:ext uri="{BB962C8B-B14F-4D97-AF65-F5344CB8AC3E}">
        <p14:creationId xmlns:p14="http://schemas.microsoft.com/office/powerpoint/2010/main" val="12068444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TotalTime>
  <Words>630</Words>
  <Application>Microsoft Macintosh PowerPoint</Application>
  <PresentationFormat>On-screen Show (4:3)</PresentationFormat>
  <Paragraphs>40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Integris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Carroll</dc:creator>
  <cp:lastModifiedBy>Sue Huber</cp:lastModifiedBy>
  <cp:revision>9</cp:revision>
  <dcterms:created xsi:type="dcterms:W3CDTF">2014-04-10T18:57:09Z</dcterms:created>
  <dcterms:modified xsi:type="dcterms:W3CDTF">2025-07-30T17:33:45Z</dcterms:modified>
</cp:coreProperties>
</file>