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8" r:id="rId6"/>
    <p:sldId id="277" r:id="rId7"/>
    <p:sldId id="276" r:id="rId8"/>
    <p:sldId id="275" r:id="rId9"/>
    <p:sldId id="263" r:id="rId10"/>
    <p:sldId id="287" r:id="rId11"/>
    <p:sldId id="286" r:id="rId12"/>
    <p:sldId id="285" r:id="rId13"/>
    <p:sldId id="284" r:id="rId14"/>
    <p:sldId id="283" r:id="rId15"/>
    <p:sldId id="282" r:id="rId16"/>
    <p:sldId id="281" r:id="rId17"/>
    <p:sldId id="280" r:id="rId18"/>
    <p:sldId id="279" r:id="rId19"/>
    <p:sldId id="273" r:id="rId20"/>
    <p:sldId id="289" r:id="rId21"/>
    <p:sldId id="274" r:id="rId2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96095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C"/>
          </a:solidFill>
        </a:fill>
      </a:tcStyle>
    </a:wholeTbl>
    <a:band2H>
      <a:tcTxStyle/>
      <a:tcStyle>
        <a:tcBdr/>
        <a:fill>
          <a:solidFill>
            <a:srgbClr val="E7E9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1"/>
          </a:solidFill>
        </a:fill>
      </a:tcStyle>
    </a:wholeTbl>
    <a:band2H>
      <a:tcTxStyle/>
      <a:tcStyle>
        <a:tcBdr/>
        <a:fill>
          <a:solidFill>
            <a:srgbClr val="E7E7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6D6"/>
          </a:solidFill>
        </a:fill>
      </a:tcStyle>
    </a:wholeTbl>
    <a:band2H>
      <a:tcTxStyle/>
      <a:tcStyle>
        <a:tcBdr/>
        <a:fill>
          <a:solidFill>
            <a:srgbClr val="E8EB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296095"/>
        </a:fontRef>
        <a:srgbClr val="29609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9EE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96095"/>
        </a:fontRef>
        <a:srgbClr val="29609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96095"/>
              </a:solidFill>
              <a:prstDash val="solid"/>
              <a:round/>
            </a:ln>
          </a:top>
          <a:bottom>
            <a:ln w="25400" cap="flat">
              <a:solidFill>
                <a:srgbClr val="296095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96095"/>
              </a:solidFill>
              <a:prstDash val="solid"/>
              <a:round/>
            </a:ln>
          </a:top>
          <a:bottom>
            <a:ln w="25400" cap="flat">
              <a:solidFill>
                <a:srgbClr val="296095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C"/>
          </a:solidFill>
        </a:fill>
      </a:tcStyle>
    </a:wholeTbl>
    <a:band2H>
      <a:tcTxStyle/>
      <a:tcStyle>
        <a:tcBdr/>
        <a:fill>
          <a:solidFill>
            <a:srgbClr val="E7E9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6095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6095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6095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296095"/>
              </a:solidFill>
              <a:prstDash val="solid"/>
              <a:round/>
            </a:ln>
          </a:left>
          <a:right>
            <a:ln w="12700" cap="flat">
              <a:solidFill>
                <a:srgbClr val="296095"/>
              </a:solidFill>
              <a:prstDash val="solid"/>
              <a:round/>
            </a:ln>
          </a:right>
          <a:top>
            <a:ln w="12700" cap="flat">
              <a:solidFill>
                <a:srgbClr val="296095"/>
              </a:solidFill>
              <a:prstDash val="solid"/>
              <a:round/>
            </a:ln>
          </a:top>
          <a:bottom>
            <a:ln w="12700" cap="flat">
              <a:solidFill>
                <a:srgbClr val="296095"/>
              </a:solidFill>
              <a:prstDash val="solid"/>
              <a:round/>
            </a:ln>
          </a:bottom>
          <a:insideH>
            <a:ln w="12700" cap="flat">
              <a:solidFill>
                <a:srgbClr val="296095"/>
              </a:solidFill>
              <a:prstDash val="solid"/>
              <a:round/>
            </a:ln>
          </a:insideH>
          <a:insideV>
            <a:ln w="12700" cap="flat">
              <a:solidFill>
                <a:srgbClr val="296095"/>
              </a:solidFill>
              <a:prstDash val="solid"/>
              <a:round/>
            </a:ln>
          </a:insideV>
        </a:tcBdr>
        <a:fill>
          <a:solidFill>
            <a:srgbClr val="296095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296095"/>
              </a:solidFill>
              <a:prstDash val="solid"/>
              <a:round/>
            </a:ln>
          </a:left>
          <a:right>
            <a:ln w="12700" cap="flat">
              <a:solidFill>
                <a:srgbClr val="296095"/>
              </a:solidFill>
              <a:prstDash val="solid"/>
              <a:round/>
            </a:ln>
          </a:right>
          <a:top>
            <a:ln w="12700" cap="flat">
              <a:solidFill>
                <a:srgbClr val="296095"/>
              </a:solidFill>
              <a:prstDash val="solid"/>
              <a:round/>
            </a:ln>
          </a:top>
          <a:bottom>
            <a:ln w="12700" cap="flat">
              <a:solidFill>
                <a:srgbClr val="296095"/>
              </a:solidFill>
              <a:prstDash val="solid"/>
              <a:round/>
            </a:ln>
          </a:bottom>
          <a:insideH>
            <a:ln w="12700" cap="flat">
              <a:solidFill>
                <a:srgbClr val="296095"/>
              </a:solidFill>
              <a:prstDash val="solid"/>
              <a:round/>
            </a:ln>
          </a:insideH>
          <a:insideV>
            <a:ln w="12700" cap="flat">
              <a:solidFill>
                <a:srgbClr val="296095"/>
              </a:solidFill>
              <a:prstDash val="solid"/>
              <a:round/>
            </a:ln>
          </a:insideV>
        </a:tcBdr>
        <a:fill>
          <a:solidFill>
            <a:srgbClr val="296095">
              <a:alpha val="20000"/>
            </a:srgbClr>
          </a:solidFill>
        </a:fill>
      </a:tcStyle>
    </a:firstCol>
    <a:lastRow>
      <a:tcTxStyle b="on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296095"/>
              </a:solidFill>
              <a:prstDash val="solid"/>
              <a:round/>
            </a:ln>
          </a:left>
          <a:right>
            <a:ln w="12700" cap="flat">
              <a:solidFill>
                <a:srgbClr val="296095"/>
              </a:solidFill>
              <a:prstDash val="solid"/>
              <a:round/>
            </a:ln>
          </a:right>
          <a:top>
            <a:ln w="50800" cap="flat">
              <a:solidFill>
                <a:srgbClr val="296095"/>
              </a:solidFill>
              <a:prstDash val="solid"/>
              <a:round/>
            </a:ln>
          </a:top>
          <a:bottom>
            <a:ln w="12700" cap="flat">
              <a:solidFill>
                <a:srgbClr val="296095"/>
              </a:solidFill>
              <a:prstDash val="solid"/>
              <a:round/>
            </a:ln>
          </a:bottom>
          <a:insideH>
            <a:ln w="12700" cap="flat">
              <a:solidFill>
                <a:srgbClr val="296095"/>
              </a:solidFill>
              <a:prstDash val="solid"/>
              <a:round/>
            </a:ln>
          </a:insideH>
          <a:insideV>
            <a:ln w="12700" cap="flat">
              <a:solidFill>
                <a:srgbClr val="296095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96095"/>
        </a:fontRef>
        <a:srgbClr val="296095"/>
      </a:tcTxStyle>
      <a:tcStyle>
        <a:tcBdr>
          <a:left>
            <a:ln w="12700" cap="flat">
              <a:solidFill>
                <a:srgbClr val="296095"/>
              </a:solidFill>
              <a:prstDash val="solid"/>
              <a:round/>
            </a:ln>
          </a:left>
          <a:right>
            <a:ln w="12700" cap="flat">
              <a:solidFill>
                <a:srgbClr val="296095"/>
              </a:solidFill>
              <a:prstDash val="solid"/>
              <a:round/>
            </a:ln>
          </a:right>
          <a:top>
            <a:ln w="12700" cap="flat">
              <a:solidFill>
                <a:srgbClr val="296095"/>
              </a:solidFill>
              <a:prstDash val="solid"/>
              <a:round/>
            </a:ln>
          </a:top>
          <a:bottom>
            <a:ln w="25400" cap="flat">
              <a:solidFill>
                <a:srgbClr val="296095"/>
              </a:solidFill>
              <a:prstDash val="solid"/>
              <a:round/>
            </a:ln>
          </a:bottom>
          <a:insideH>
            <a:ln w="12700" cap="flat">
              <a:solidFill>
                <a:srgbClr val="296095"/>
              </a:solidFill>
              <a:prstDash val="solid"/>
              <a:round/>
            </a:ln>
          </a:insideH>
          <a:insideV>
            <a:ln w="12700" cap="flat">
              <a:solidFill>
                <a:srgbClr val="296095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60"/>
    <p:restoredTop sz="94694"/>
  </p:normalViewPr>
  <p:slideViewPr>
    <p:cSldViewPr snapToGrid="0">
      <p:cViewPr varScale="1">
        <p:scale>
          <a:sx n="103" d="100"/>
          <a:sy n="103" d="100"/>
        </p:scale>
        <p:origin x="6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Welcome &amp; Prayer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Welcome &amp; Prayer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3513972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48663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4259391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2288506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106072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141578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2604544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2207312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1608861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901549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1866194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3340261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2816168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B58D7-013E-1972-66C7-366DDE3CD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>
            <a:extLst>
              <a:ext uri="{FF2B5EF4-FFF2-40B4-BE49-F238E27FC236}">
                <a16:creationId xmlns:a16="http://schemas.microsoft.com/office/drawing/2014/main" id="{44A0515B-2E9B-A799-29ED-EF723D7E6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>
            <a:extLst>
              <a:ext uri="{FF2B5EF4-FFF2-40B4-BE49-F238E27FC236}">
                <a16:creationId xmlns:a16="http://schemas.microsoft.com/office/drawing/2014/main" id="{93B29D1D-0B15-FC58-4BAB-6C91E399D0F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Dan’s Family</a:t>
            </a:r>
          </a:p>
        </p:txBody>
      </p:sp>
    </p:spTree>
    <p:extLst>
      <p:ext uri="{BB962C8B-B14F-4D97-AF65-F5344CB8AC3E}">
        <p14:creationId xmlns:p14="http://schemas.microsoft.com/office/powerpoint/2010/main" val="382646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643857" y="1172224"/>
            <a:ext cx="6770701" cy="2052601"/>
          </a:xfrm>
          <a:prstGeom prst="rect">
            <a:avLst/>
          </a:prstGeom>
        </p:spPr>
        <p:txBody>
          <a:bodyPr anchor="b"/>
          <a:lstStyle>
            <a:lvl1pPr algn="r">
              <a:defRPr sz="53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3851" y="3261774"/>
            <a:ext cx="6770701" cy="5571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 algn="r">
              <a:buClrTx/>
              <a:buSzTx/>
              <a:buFontTx/>
              <a:buNone/>
              <a:defRPr sz="16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  <a:lvl2pPr marL="342900" indent="254000" algn="r">
              <a:buClrTx/>
              <a:buSzTx/>
              <a:buFontTx/>
              <a:buNone/>
              <a:defRPr sz="16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2pPr>
            <a:lvl3pPr marL="342900" indent="711200" algn="r">
              <a:buClrTx/>
              <a:buSzTx/>
              <a:buFontTx/>
              <a:buNone/>
              <a:defRPr sz="16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3pPr>
            <a:lvl4pPr marL="342900" indent="1168400" algn="r">
              <a:buClrTx/>
              <a:buSzTx/>
              <a:buFontTx/>
              <a:buNone/>
              <a:defRPr sz="16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4pPr>
            <a:lvl5pPr marL="342900" indent="1625600" algn="r">
              <a:buClrTx/>
              <a:buSzTx/>
              <a:buFontTx/>
              <a:buNone/>
              <a:defRPr sz="16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Google Shape;11;p2"/>
          <p:cNvSpPr/>
          <p:nvPr/>
        </p:nvSpPr>
        <p:spPr>
          <a:xfrm>
            <a:off x="0" y="-1"/>
            <a:ext cx="1216200" cy="2571602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3968424" y="2227049"/>
            <a:ext cx="4462501" cy="841801"/>
          </a:xfrm>
          <a:prstGeom prst="rect">
            <a:avLst/>
          </a:prstGeom>
        </p:spPr>
        <p:txBody>
          <a:bodyPr anchor="ctr"/>
          <a:lstStyle>
            <a:lvl1pPr algn="r">
              <a:defRPr sz="47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8274" y="3045374"/>
            <a:ext cx="4462501" cy="6780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 algn="r">
              <a:buClrTx/>
              <a:buSzTx/>
              <a:buFontTx/>
              <a:buNone/>
              <a:defRPr sz="14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  <a:lvl2pPr marL="342900" indent="254000" algn="r">
              <a:buClrTx/>
              <a:buSzTx/>
              <a:buFontTx/>
              <a:buNone/>
              <a:defRPr sz="14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2pPr>
            <a:lvl3pPr marL="342900" indent="711200" algn="r">
              <a:buClrTx/>
              <a:buSzTx/>
              <a:buFontTx/>
              <a:buNone/>
              <a:defRPr sz="14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3pPr>
            <a:lvl4pPr marL="342900" indent="1168400" algn="r">
              <a:buClrTx/>
              <a:buSzTx/>
              <a:buFontTx/>
              <a:buNone/>
              <a:defRPr sz="14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4pPr>
            <a:lvl5pPr marL="342900" indent="1625600" algn="r">
              <a:buClrTx/>
              <a:buSzTx/>
              <a:buFontTx/>
              <a:buNone/>
              <a:defRPr sz="14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Google Shape;16;p3"/>
          <p:cNvSpPr/>
          <p:nvPr/>
        </p:nvSpPr>
        <p:spPr>
          <a:xfrm rot="10800000" flipH="1">
            <a:off x="1441924" y="2571600"/>
            <a:ext cx="1216201" cy="15924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5" name="Google Shape;17;p3"/>
          <p:cNvSpPr/>
          <p:nvPr/>
        </p:nvSpPr>
        <p:spPr>
          <a:xfrm rot="10800000" flipH="1">
            <a:off x="2658124" y="0"/>
            <a:ext cx="1216201" cy="2571601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1156525" y="1340399"/>
            <a:ext cx="4232100" cy="755701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56525" y="2096099"/>
            <a:ext cx="4232100" cy="2011802"/>
          </a:xfrm>
          <a:prstGeom prst="rect">
            <a:avLst/>
          </a:prstGeom>
        </p:spPr>
        <p:txBody>
          <a:bodyPr>
            <a:normAutofit/>
          </a:bodyPr>
          <a:lstStyle>
            <a:lvl1pPr indent="-304800">
              <a:buSzPts val="1400"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  <a:lvl2pPr marL="965200" indent="-355600">
              <a:buSzPts val="1400"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2pPr>
            <a:lvl3pPr marL="1422400" indent="-355600">
              <a:buSzPts val="1400"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3pPr>
            <a:lvl4pPr marL="1879600" indent="-355600">
              <a:buSzPts val="1400"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4pPr>
            <a:lvl5pPr marL="2336800" indent="-355600">
              <a:buSzPts val="1400"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Google Shape;35;p7"/>
          <p:cNvSpPr/>
          <p:nvPr/>
        </p:nvSpPr>
        <p:spPr>
          <a:xfrm>
            <a:off x="6732124" y="-1"/>
            <a:ext cx="1216201" cy="2571602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Google Shape;36;p7"/>
          <p:cNvSpPr/>
          <p:nvPr/>
        </p:nvSpPr>
        <p:spPr>
          <a:xfrm>
            <a:off x="7951324" y="2571750"/>
            <a:ext cx="1216201" cy="25716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713225" y="1169999"/>
            <a:ext cx="5533200" cy="2803502"/>
          </a:xfrm>
          <a:prstGeom prst="rect">
            <a:avLst/>
          </a:prstGeom>
        </p:spPr>
        <p:txBody>
          <a:bodyPr anchor="ctr"/>
          <a:lstStyle>
            <a:lvl1pPr>
              <a:defRPr sz="74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53" name="Google Shape;40;p8"/>
          <p:cNvSpPr/>
          <p:nvPr/>
        </p:nvSpPr>
        <p:spPr>
          <a:xfrm>
            <a:off x="6732124" y="-1"/>
            <a:ext cx="1216201" cy="2571602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4" name="Google Shape;41;p8"/>
          <p:cNvSpPr/>
          <p:nvPr/>
        </p:nvSpPr>
        <p:spPr>
          <a:xfrm>
            <a:off x="7951324" y="2571750"/>
            <a:ext cx="1216201" cy="13452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xx%"/>
          <p:cNvSpPr txBox="1">
            <a:spLocks noGrp="1"/>
          </p:cNvSpPr>
          <p:nvPr>
            <p:ph type="title" hasCustomPrompt="1"/>
          </p:nvPr>
        </p:nvSpPr>
        <p:spPr>
          <a:xfrm>
            <a:off x="713225" y="1412150"/>
            <a:ext cx="7717501" cy="1657501"/>
          </a:xfrm>
          <a:prstGeom prst="rect">
            <a:avLst/>
          </a:prstGeom>
        </p:spPr>
        <p:txBody>
          <a:bodyPr anchor="b"/>
          <a:lstStyle>
            <a:lvl1pPr algn="ctr">
              <a:defRPr sz="9200">
                <a:solidFill>
                  <a:schemeClr val="accent3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xx%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13400" y="3069625"/>
            <a:ext cx="7717501" cy="6615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SzPts val="1400"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  <a:lvl2pPr marL="914400" indent="-317500" algn="ctr">
              <a:buSzPts val="1400"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2pPr>
            <a:lvl3pPr marL="1371600" indent="-317500" algn="ctr">
              <a:buSzPts val="1400"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3pPr>
            <a:lvl4pPr marL="1828800" indent="-317500" algn="ctr">
              <a:buSzPts val="1400"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4pPr>
            <a:lvl5pPr marL="2286000" indent="-317500" algn="ctr">
              <a:buSzPts val="1400"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Google Shape;53;p11"/>
          <p:cNvSpPr/>
          <p:nvPr/>
        </p:nvSpPr>
        <p:spPr>
          <a:xfrm rot="10800000" flipH="1">
            <a:off x="0" y="2571750"/>
            <a:ext cx="1216200" cy="257160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65" name="Google Shape;54;p11"/>
          <p:cNvSpPr/>
          <p:nvPr/>
        </p:nvSpPr>
        <p:spPr>
          <a:xfrm rot="10800000" flipH="1">
            <a:off x="7927799" y="0"/>
            <a:ext cx="1216201" cy="25716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2683949" y="3273524"/>
            <a:ext cx="5757302" cy="572702"/>
          </a:xfrm>
          <a:prstGeom prst="rect">
            <a:avLst/>
          </a:prstGeom>
        </p:spPr>
        <p:txBody>
          <a:bodyPr/>
          <a:lstStyle>
            <a:lvl1pPr algn="r">
              <a:defRPr sz="18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3999" y="1247225"/>
            <a:ext cx="5757302" cy="1855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228600" algn="r">
              <a:buClrTx/>
              <a:buSzTx/>
              <a:buFontTx/>
              <a:buNone/>
              <a:defRPr sz="2800"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  <a:lvl2pPr marL="342900" indent="254000" algn="r">
              <a:buClrTx/>
              <a:buSzTx/>
              <a:buFontTx/>
              <a:buNone/>
              <a:defRPr sz="2800"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2pPr>
            <a:lvl3pPr marL="342900" indent="711200" algn="r">
              <a:buClrTx/>
              <a:buSzTx/>
              <a:buFontTx/>
              <a:buNone/>
              <a:defRPr sz="2800"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3pPr>
            <a:lvl4pPr marL="342900" indent="1168400" algn="r">
              <a:buClrTx/>
              <a:buSzTx/>
              <a:buFontTx/>
              <a:buNone/>
              <a:defRPr sz="2800"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4pPr>
            <a:lvl5pPr marL="342900" indent="1625600" algn="r">
              <a:buClrTx/>
              <a:buSzTx/>
              <a:buFontTx/>
              <a:buNone/>
              <a:defRPr sz="2800"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Google Shape;59;p13"/>
          <p:cNvSpPr/>
          <p:nvPr/>
        </p:nvSpPr>
        <p:spPr>
          <a:xfrm rot="10800000" flipH="1">
            <a:off x="1216199" y="2571750"/>
            <a:ext cx="1216201" cy="25716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83" name="Google Shape;60;p13"/>
          <p:cNvSpPr/>
          <p:nvPr/>
        </p:nvSpPr>
        <p:spPr>
          <a:xfrm rot="10800000" flipH="1">
            <a:off x="0" y="1061825"/>
            <a:ext cx="1216200" cy="1509901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717799" y="383174"/>
            <a:ext cx="7708202" cy="57270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10350" y="1858874"/>
            <a:ext cx="2150401" cy="7677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>
              <a:buClrTx/>
              <a:buSzTx/>
              <a:buFontTx/>
              <a:buNone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  <a:lvl2pPr marL="342900" indent="254000">
              <a:buClrTx/>
              <a:buSzTx/>
              <a:buFontTx/>
              <a:buNone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2pPr>
            <a:lvl3pPr marL="342900" indent="711200">
              <a:buClrTx/>
              <a:buSzTx/>
              <a:buFontTx/>
              <a:buNone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3pPr>
            <a:lvl4pPr marL="342900" indent="1168400">
              <a:buClrTx/>
              <a:buSzTx/>
              <a:buFontTx/>
              <a:buNone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4pPr>
            <a:lvl5pPr marL="342900" indent="1625600">
              <a:buClrTx/>
              <a:buSzTx/>
              <a:buFontTx/>
              <a:buNone/>
              <a:defRPr sz="1400">
                <a:solidFill>
                  <a:schemeClr val="accent2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Google Shape;75;p14"/>
          <p:cNvSpPr/>
          <p:nvPr/>
        </p:nvSpPr>
        <p:spPr>
          <a:xfrm>
            <a:off x="49" y="4834275"/>
            <a:ext cx="4572001" cy="3093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94" name="Google Shape;76;p14"/>
          <p:cNvSpPr/>
          <p:nvPr/>
        </p:nvSpPr>
        <p:spPr>
          <a:xfrm>
            <a:off x="4572000" y="4834275"/>
            <a:ext cx="4572000" cy="309301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3730075" y="1631700"/>
            <a:ext cx="4700700" cy="1090201"/>
          </a:xfrm>
          <a:prstGeom prst="rect">
            <a:avLst/>
          </a:prstGeom>
        </p:spPr>
        <p:txBody>
          <a:bodyPr/>
          <a:lstStyle>
            <a:lvl1pPr algn="r">
              <a:defRPr sz="3000"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730075" y="2726700"/>
            <a:ext cx="4700700" cy="8613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 algn="r">
              <a:buClrTx/>
              <a:buSzTx/>
              <a:buFontTx/>
              <a:buNone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  <a:lvl2pPr marL="342900" indent="254000" algn="r">
              <a:buClrTx/>
              <a:buSzTx/>
              <a:buFontTx/>
              <a:buNone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2pPr>
            <a:lvl3pPr marL="342900" indent="711200" algn="r">
              <a:buClrTx/>
              <a:buSzTx/>
              <a:buFontTx/>
              <a:buNone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3pPr>
            <a:lvl4pPr marL="342900" indent="1168400" algn="r">
              <a:buClrTx/>
              <a:buSzTx/>
              <a:buFontTx/>
              <a:buNone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4pPr>
            <a:lvl5pPr marL="342900" indent="1625600" algn="r">
              <a:buClrTx/>
              <a:buSzTx/>
              <a:buFontTx/>
              <a:buNone/>
              <a:defRPr sz="1400">
                <a:solidFill>
                  <a:srgbClr val="296095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Google Shape;134;p21"/>
          <p:cNvSpPr/>
          <p:nvPr/>
        </p:nvSpPr>
        <p:spPr>
          <a:xfrm rot="10800000" flipH="1">
            <a:off x="2110925" y="0"/>
            <a:ext cx="1216201" cy="2571601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05" name="Google Shape;135;p21"/>
          <p:cNvSpPr/>
          <p:nvPr/>
        </p:nvSpPr>
        <p:spPr>
          <a:xfrm rot="10800000" flipH="1">
            <a:off x="0" y="2571750"/>
            <a:ext cx="1216200" cy="25716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717799" y="383174"/>
            <a:ext cx="7708202" cy="93630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14" name="Google Shape;140;p23"/>
          <p:cNvSpPr/>
          <p:nvPr/>
        </p:nvSpPr>
        <p:spPr>
          <a:xfrm flipH="1">
            <a:off x="49" y="4834275"/>
            <a:ext cx="4572001" cy="309301"/>
          </a:xfrm>
          <a:prstGeom prst="rect">
            <a:avLst/>
          </a:prstGeom>
          <a:solidFill>
            <a:srgbClr val="2E659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15" name="Google Shape;141;p23"/>
          <p:cNvSpPr/>
          <p:nvPr/>
        </p:nvSpPr>
        <p:spPr>
          <a:xfrm flipH="1">
            <a:off x="4572000" y="4834275"/>
            <a:ext cx="4572000" cy="309301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17799" y="383174"/>
            <a:ext cx="770820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Google Shape;31;p6"/>
          <p:cNvSpPr/>
          <p:nvPr/>
        </p:nvSpPr>
        <p:spPr>
          <a:xfrm rot="5400000">
            <a:off x="6703349" y="2702924"/>
            <a:ext cx="4572001" cy="309301"/>
          </a:xfrm>
          <a:prstGeom prst="rect">
            <a:avLst/>
          </a:prstGeom>
          <a:solidFill>
            <a:srgbClr val="77BC8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1"/>
          </a:solidFill>
          <a:uFillTx/>
          <a:latin typeface="Montserrat Medium"/>
          <a:ea typeface="Montserrat Medium"/>
          <a:cs typeface="Montserrat Medium"/>
          <a:sym typeface="Montserrat Medium"/>
        </a:defRPr>
      </a:lvl9pPr>
    </p:titleStyle>
    <p:bodyStyle>
      <a:lvl1pPr marL="457200" marR="0" indent="-3429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●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1pPr>
      <a:lvl2pPr marL="10051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○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2pPr>
      <a:lvl3pPr marL="14623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■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3pPr>
      <a:lvl4pPr marL="19195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●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4pPr>
      <a:lvl5pPr marL="23767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○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5pPr>
      <a:lvl6pPr marL="28339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■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6pPr>
      <a:lvl7pPr marL="32911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●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7pPr>
      <a:lvl8pPr marL="37483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○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8pPr>
      <a:lvl9pPr marL="4205514" marR="0" indent="-4082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1800"/>
        <a:buFont typeface="Montserrat Medium"/>
        <a:buChar char="■"/>
        <a:tabLst/>
        <a:defRPr sz="1800" b="0" i="0" u="none" strike="noStrike" cap="none" spc="0" baseline="0">
          <a:solidFill>
            <a:schemeClr val="accent3"/>
          </a:solidFill>
          <a:uFillTx/>
          <a:latin typeface="Montserrat Medium"/>
          <a:ea typeface="Montserrat Medium"/>
          <a:cs typeface="Montserrat Medium"/>
          <a:sym typeface="Montserrat Medium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85;p30"/>
          <p:cNvSpPr txBox="1">
            <a:spLocks noGrp="1"/>
          </p:cNvSpPr>
          <p:nvPr>
            <p:ph type="ctrTitle"/>
          </p:nvPr>
        </p:nvSpPr>
        <p:spPr>
          <a:xfrm>
            <a:off x="1371932" y="1043023"/>
            <a:ext cx="6770701" cy="20526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b="1" dirty="0">
                <a:solidFill>
                  <a:srgbClr val="2E659F"/>
                </a:solidFill>
              </a:rPr>
              <a:t>Leading from</a:t>
            </a:r>
            <a:r>
              <a:rPr b="1" dirty="0">
                <a:solidFill>
                  <a:schemeClr val="accent3"/>
                </a:solidFill>
              </a:rPr>
              <a:t> </a:t>
            </a:r>
            <a:r>
              <a:rPr b="1" dirty="0">
                <a:solidFill>
                  <a:srgbClr val="7CBD86"/>
                </a:solidFill>
              </a:rPr>
              <a:t>Rest</a:t>
            </a:r>
          </a:p>
        </p:txBody>
      </p:sp>
      <p:pic>
        <p:nvPicPr>
          <p:cNvPr id="12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182" y="3365883"/>
            <a:ext cx="1216201" cy="7345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4"/>
          <p:cNvSpPr txBox="1">
            <a:spLocks noGrp="1"/>
          </p:cNvSpPr>
          <p:nvPr>
            <p:ph type="title"/>
          </p:nvPr>
        </p:nvSpPr>
        <p:spPr>
          <a:xfrm>
            <a:off x="1156525" y="752498"/>
            <a:ext cx="4232100" cy="3638504"/>
          </a:xfrm>
          <a:prstGeom prst="rect">
            <a:avLst/>
          </a:prstGeom>
        </p:spPr>
        <p:txBody>
          <a:bodyPr anchor="t"/>
          <a:lstStyle/>
          <a:p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do you think of when you hear the words rest or Sabbath?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4"/>
          <p:cNvSpPr txBox="1">
            <a:spLocks noGrp="1"/>
          </p:cNvSpPr>
          <p:nvPr>
            <p:ph type="title"/>
          </p:nvPr>
        </p:nvSpPr>
        <p:spPr>
          <a:xfrm>
            <a:off x="1156525" y="752498"/>
            <a:ext cx="4232100" cy="3638504"/>
          </a:xfrm>
          <a:prstGeom prst="rect">
            <a:avLst/>
          </a:prstGeom>
        </p:spPr>
        <p:txBody>
          <a:bodyPr anchor="t"/>
          <a:lstStyle/>
          <a:p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do you think of when you hear the words rest or Sabbath?</a:t>
            </a:r>
          </a:p>
          <a:p>
            <a:endParaRPr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How do most believers you know view rest or the Sabbath?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490;p52"/>
          <p:cNvSpPr txBox="1">
            <a:spLocks noGrp="1"/>
          </p:cNvSpPr>
          <p:nvPr>
            <p:ph type="title"/>
          </p:nvPr>
        </p:nvSpPr>
        <p:spPr>
          <a:xfrm>
            <a:off x="3919674" y="1013442"/>
            <a:ext cx="4796575" cy="3116616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296095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Rest is an essential gift from God so that our leadership does not become an idol, and so that we can lead from a healthy soul.</a:t>
            </a:r>
          </a:p>
        </p:txBody>
      </p:sp>
      <p:pic>
        <p:nvPicPr>
          <p:cNvPr id="1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743" y="4407957"/>
            <a:ext cx="911363" cy="550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Two Aspects of Rest</a:t>
            </a:r>
            <a:endParaRPr dirty="0"/>
          </a:p>
        </p:txBody>
      </p:sp>
      <p:sp>
        <p:nvSpPr>
          <p:cNvPr id="155" name="Title 4"/>
          <p:cNvSpPr txBox="1"/>
          <p:nvPr/>
        </p:nvSpPr>
        <p:spPr>
          <a:xfrm>
            <a:off x="577682" y="845023"/>
            <a:ext cx="7719739" cy="3794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417763" indent="-417763">
              <a:spcAft>
                <a:spcPts val="1200"/>
              </a:spcAft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Attitude</a:t>
            </a:r>
          </a:p>
        </p:txBody>
      </p:sp>
    </p:spTree>
    <p:extLst>
      <p:ext uri="{BB962C8B-B14F-4D97-AF65-F5344CB8AC3E}">
        <p14:creationId xmlns:p14="http://schemas.microsoft.com/office/powerpoint/2010/main" val="55985339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Two Aspects of Rest</a:t>
            </a:r>
            <a:endParaRPr dirty="0"/>
          </a:p>
        </p:txBody>
      </p:sp>
      <p:sp>
        <p:nvSpPr>
          <p:cNvPr id="155" name="Title 4"/>
          <p:cNvSpPr txBox="1"/>
          <p:nvPr/>
        </p:nvSpPr>
        <p:spPr>
          <a:xfrm>
            <a:off x="577682" y="845023"/>
            <a:ext cx="7719739" cy="3794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417763" indent="-417763">
              <a:spcAft>
                <a:spcPts val="1200"/>
              </a:spcAft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Attitude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 attitude of rest is necessary for good </a:t>
            </a:r>
            <a:b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healthy leadership</a:t>
            </a:r>
          </a:p>
        </p:txBody>
      </p:sp>
    </p:spTree>
    <p:extLst>
      <p:ext uri="{BB962C8B-B14F-4D97-AF65-F5344CB8AC3E}">
        <p14:creationId xmlns:p14="http://schemas.microsoft.com/office/powerpoint/2010/main" val="110957439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Two Aspects of Rest</a:t>
            </a:r>
            <a:endParaRPr dirty="0"/>
          </a:p>
        </p:txBody>
      </p:sp>
      <p:sp>
        <p:nvSpPr>
          <p:cNvPr id="155" name="Title 4"/>
          <p:cNvSpPr txBox="1"/>
          <p:nvPr/>
        </p:nvSpPr>
        <p:spPr>
          <a:xfrm>
            <a:off x="577682" y="845023"/>
            <a:ext cx="7719739" cy="3794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417763" indent="-417763">
              <a:spcAft>
                <a:spcPts val="1200"/>
              </a:spcAft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Attitude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 attitude of rest is necessary for good </a:t>
            </a:r>
            <a:b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healthy leadership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Illustration: Sight &amp; Sound Theater</a:t>
            </a:r>
          </a:p>
        </p:txBody>
      </p:sp>
    </p:spTree>
    <p:extLst>
      <p:ext uri="{BB962C8B-B14F-4D97-AF65-F5344CB8AC3E}">
        <p14:creationId xmlns:p14="http://schemas.microsoft.com/office/powerpoint/2010/main" val="242299343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Two Aspects of Rest</a:t>
            </a:r>
            <a:endParaRPr dirty="0"/>
          </a:p>
        </p:txBody>
      </p:sp>
      <p:sp>
        <p:nvSpPr>
          <p:cNvPr id="155" name="Title 4"/>
          <p:cNvSpPr txBox="1"/>
          <p:nvPr/>
        </p:nvSpPr>
        <p:spPr>
          <a:xfrm>
            <a:off x="577682" y="845023"/>
            <a:ext cx="7719739" cy="3794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417763" indent="-417763">
              <a:spcAft>
                <a:spcPts val="1200"/>
              </a:spcAft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Attitude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 attitude of rest is necessary for good </a:t>
            </a:r>
            <a:b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healthy leadership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Illustration: Sight &amp; Sound Theater</a:t>
            </a:r>
          </a:p>
          <a:p>
            <a:pPr marL="1052763" lvl="1" indent="-417763">
              <a:spcAft>
                <a:spcPts val="12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Scripture</a:t>
            </a:r>
          </a:p>
        </p:txBody>
      </p:sp>
    </p:spTree>
    <p:extLst>
      <p:ext uri="{BB962C8B-B14F-4D97-AF65-F5344CB8AC3E}">
        <p14:creationId xmlns:p14="http://schemas.microsoft.com/office/powerpoint/2010/main" val="37418736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Two Aspects of Rest</a:t>
            </a:r>
            <a:endParaRPr dirty="0"/>
          </a:p>
        </p:txBody>
      </p:sp>
      <p:sp>
        <p:nvSpPr>
          <p:cNvPr id="155" name="Title 4"/>
          <p:cNvSpPr txBox="1"/>
          <p:nvPr/>
        </p:nvSpPr>
        <p:spPr>
          <a:xfrm>
            <a:off x="577682" y="845023"/>
            <a:ext cx="7719739" cy="3794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417763" indent="-417763">
              <a:spcAft>
                <a:spcPts val="1200"/>
              </a:spcAft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Attitude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 attitude of rest is necessary for good </a:t>
            </a:r>
            <a:b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healthy leadership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Illustration: Sight &amp; Sound Theater</a:t>
            </a:r>
          </a:p>
          <a:p>
            <a:pPr marL="1052763" lvl="1" indent="-417763">
              <a:spcAft>
                <a:spcPts val="12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Scripture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Exodus 20:8-11</a:t>
            </a:r>
          </a:p>
          <a:p>
            <a:pPr marL="1687763" lvl="2" indent="-417763"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Deuteronomy 5:12-15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</p:txBody>
      </p:sp>
    </p:spTree>
    <p:extLst>
      <p:ext uri="{BB962C8B-B14F-4D97-AF65-F5344CB8AC3E}">
        <p14:creationId xmlns:p14="http://schemas.microsoft.com/office/powerpoint/2010/main" val="248455233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</p:txBody>
      </p:sp>
    </p:spTree>
    <p:extLst>
      <p:ext uri="{BB962C8B-B14F-4D97-AF65-F5344CB8AC3E}">
        <p14:creationId xmlns:p14="http://schemas.microsoft.com/office/powerpoint/2010/main" val="264133393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</p:txBody>
      </p:sp>
    </p:spTree>
    <p:extLst>
      <p:ext uri="{BB962C8B-B14F-4D97-AF65-F5344CB8AC3E}">
        <p14:creationId xmlns:p14="http://schemas.microsoft.com/office/powerpoint/2010/main" val="175174416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1877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687763" lvl="2" indent="-417763">
              <a:spcAft>
                <a:spcPts val="12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Jesus, our great hi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 priest, can identify!</a:t>
            </a:r>
          </a:p>
        </p:txBody>
      </p:sp>
    </p:spTree>
    <p:extLst>
      <p:ext uri="{BB962C8B-B14F-4D97-AF65-F5344CB8AC3E}">
        <p14:creationId xmlns:p14="http://schemas.microsoft.com/office/powerpoint/2010/main" val="88235042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687763" lvl="2" indent="-417763">
              <a:spcAft>
                <a:spcPts val="12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Jesus, our great hi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 priest, can identify!</a:t>
            </a:r>
          </a:p>
          <a:p>
            <a:pPr marL="1052763" lvl="1" indent="-417763">
              <a:spcAft>
                <a:spcPts val="600"/>
              </a:spcAft>
              <a:buSzPct val="100000"/>
              <a:buFontTx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 </a:t>
            </a:r>
            <a:r>
              <a:rPr lang="en-US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The Emotionally Healthy Leader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Pete Scazzero</a:t>
            </a:r>
          </a:p>
        </p:txBody>
      </p:sp>
    </p:spTree>
    <p:extLst>
      <p:ext uri="{BB962C8B-B14F-4D97-AF65-F5344CB8AC3E}">
        <p14:creationId xmlns:p14="http://schemas.microsoft.com/office/powerpoint/2010/main" val="212288041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687763" lvl="2" indent="-417763">
              <a:spcAft>
                <a:spcPts val="12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Jesus, our great hi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 priest, can identify!</a:t>
            </a:r>
          </a:p>
          <a:p>
            <a:pPr marL="1052763" lvl="1" indent="-417763">
              <a:spcAft>
                <a:spcPts val="600"/>
              </a:spcAft>
              <a:buSzPct val="100000"/>
              <a:buFontTx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 </a:t>
            </a:r>
            <a:r>
              <a:rPr lang="en-US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The Emotionally Healthy Leader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Pete Scazzero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Stop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(all paid and unpaid work)</a:t>
            </a:r>
          </a:p>
        </p:txBody>
      </p:sp>
    </p:spTree>
    <p:extLst>
      <p:ext uri="{BB962C8B-B14F-4D97-AF65-F5344CB8AC3E}">
        <p14:creationId xmlns:p14="http://schemas.microsoft.com/office/powerpoint/2010/main" val="308120683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687763" lvl="2" indent="-417763">
              <a:spcAft>
                <a:spcPts val="12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Jesus, our great hi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 priest, can identify!</a:t>
            </a:r>
          </a:p>
          <a:p>
            <a:pPr marL="1052763" lvl="1" indent="-417763">
              <a:spcAft>
                <a:spcPts val="600"/>
              </a:spcAft>
              <a:buSzPct val="100000"/>
              <a:buFontTx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 </a:t>
            </a:r>
            <a:r>
              <a:rPr lang="en-US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The Emotionally Healthy Leader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Pete Scazzero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Stop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(all paid and unpaid work)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Rest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(nap, activities that replenish you, relaxation)</a:t>
            </a:r>
          </a:p>
        </p:txBody>
      </p:sp>
    </p:spTree>
    <p:extLst>
      <p:ext uri="{BB962C8B-B14F-4D97-AF65-F5344CB8AC3E}">
        <p14:creationId xmlns:p14="http://schemas.microsoft.com/office/powerpoint/2010/main" val="322504746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687763" lvl="2" indent="-417763">
              <a:spcAft>
                <a:spcPts val="12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Jesus, our great hi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 priest, can identify!</a:t>
            </a:r>
          </a:p>
          <a:p>
            <a:pPr marL="1052763" lvl="1" indent="-417763">
              <a:spcAft>
                <a:spcPts val="600"/>
              </a:spcAft>
              <a:buSzPct val="100000"/>
              <a:buFontTx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 </a:t>
            </a:r>
            <a:r>
              <a:rPr lang="en-US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The Emotionally Healthy Leader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Pete Scazzero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Stop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(all paid and unpaid work)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Rest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(nap, activities that replenish you, relaxation)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Delight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(what brings you joy and delight?)</a:t>
            </a:r>
          </a:p>
        </p:txBody>
      </p:sp>
    </p:spTree>
    <p:extLst>
      <p:ext uri="{BB962C8B-B14F-4D97-AF65-F5344CB8AC3E}">
        <p14:creationId xmlns:p14="http://schemas.microsoft.com/office/powerpoint/2010/main" val="301866293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b="1" dirty="0"/>
              <a:t>Two Aspects of Rest</a:t>
            </a:r>
          </a:p>
        </p:txBody>
      </p:sp>
      <p:sp>
        <p:nvSpPr>
          <p:cNvPr id="205" name="Title 4"/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buSzPct val="100000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b.   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</a:t>
            </a:r>
          </a:p>
          <a:p>
            <a:pPr marL="1052763" lvl="1" indent="-417763">
              <a:spcAft>
                <a:spcPts val="600"/>
              </a:spcAft>
              <a:buSzPct val="100000"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Hebrews 4:1-16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Belief and 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Obedience (listening with the intent to obey)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687763" lvl="2" indent="-417763">
              <a:spcAft>
                <a:spcPts val="12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Jesus, our great hi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 priest, can identify!</a:t>
            </a:r>
          </a:p>
          <a:p>
            <a:pPr marL="1052763" lvl="1" indent="-417763">
              <a:spcAft>
                <a:spcPts val="600"/>
              </a:spcAft>
              <a:buSzPct val="100000"/>
              <a:buFontTx/>
              <a:buAutoNum type="romanL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 </a:t>
            </a:r>
            <a:r>
              <a:rPr lang="en-US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Regular"/>
              </a:rPr>
              <a:t>The Emotionally Healthy Leader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Pete Scazzero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Stop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(all paid and unpaid work)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Rest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(nap, activities that replenish you, relaxation)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Delight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(what brings you joy and delight?)</a:t>
            </a:r>
          </a:p>
          <a:p>
            <a:pPr marL="1687763" lvl="2" indent="-417763">
              <a:spcAft>
                <a:spcPts val="600"/>
              </a:spcAft>
              <a:buSzPct val="100000"/>
              <a:buAutoNum type="arabicPeriod"/>
              <a:defRPr sz="1800">
                <a:solidFill>
                  <a:schemeClr val="accent1"/>
                </a:solidFill>
                <a:latin typeface="Noto Sans Regular Medium"/>
                <a:ea typeface="Noto Sans Regular Medium"/>
                <a:cs typeface="Noto Sans Regular Medium"/>
                <a:sym typeface="Noto Sans Regular Medium"/>
              </a:defRPr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Contemplate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 Regular Bold"/>
              </a:rPr>
              <a:t> </a:t>
            </a:r>
            <a:r>
              <a:rPr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(make it a holy or “set-apart” day, not just a day of entertainment)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8C189-0A58-6BD7-71CB-2EA2CFDF6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wo Aspects of Rest">
            <a:extLst>
              <a:ext uri="{FF2B5EF4-FFF2-40B4-BE49-F238E27FC236}">
                <a16:creationId xmlns:a16="http://schemas.microsoft.com/office/drawing/2014/main" id="{2B99EB25-3550-88B7-2AF1-4E701D41B9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69711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lvl1pPr>
          </a:lstStyle>
          <a:p>
            <a:r>
              <a:rPr lang="en-US" b="1" dirty="0"/>
              <a:t>Three Ministry Distinctives &amp; How Rest Applies</a:t>
            </a:r>
            <a:endParaRPr b="1" dirty="0"/>
          </a:p>
        </p:txBody>
      </p:sp>
      <p:sp>
        <p:nvSpPr>
          <p:cNvPr id="205" name="Title 4">
            <a:extLst>
              <a:ext uri="{FF2B5EF4-FFF2-40B4-BE49-F238E27FC236}">
                <a16:creationId xmlns:a16="http://schemas.microsoft.com/office/drawing/2014/main" id="{0B32F436-8BA2-B0D3-8782-F34B4D4963D7}"/>
              </a:ext>
            </a:extLst>
          </p:cNvPr>
          <p:cNvSpPr txBox="1"/>
          <p:nvPr/>
        </p:nvSpPr>
        <p:spPr>
          <a:xfrm>
            <a:off x="577682" y="835280"/>
            <a:ext cx="7719739" cy="4084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Identity in Christ</a:t>
            </a:r>
          </a:p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Spiritual Battle of Truth vs. Deception</a:t>
            </a:r>
          </a:p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Steps – A Practical Process of Repentance </a:t>
            </a:r>
            <a:endParaRPr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89441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4"/>
          <p:cNvSpPr txBox="1"/>
          <p:nvPr/>
        </p:nvSpPr>
        <p:spPr>
          <a:xfrm>
            <a:off x="626441" y="1483646"/>
            <a:ext cx="5943324" cy="347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marL="417763" indent="-417763">
              <a:spcBef>
                <a:spcPts val="2000"/>
              </a:spcBef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do you believe is God’s attitude toward you when you are resting?</a:t>
            </a:r>
          </a:p>
          <a:p>
            <a:pPr marL="417763" indent="-417763">
              <a:spcBef>
                <a:spcPts val="2000"/>
              </a:spcBef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thought or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habit</a:t>
            </a:r>
            <a:r>
              <a:rPr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is your biggest barrier to practicing sabbath rest weekly?</a:t>
            </a:r>
          </a:p>
          <a:p>
            <a:pPr marL="417763" indent="-417763">
              <a:spcBef>
                <a:spcPts val="2000"/>
              </a:spcBef>
              <a:buSzPct val="100000"/>
              <a:buAutoNum type="alphaLcPeriod"/>
              <a:defRPr sz="1800">
                <a:solidFill>
                  <a:schemeClr val="accent1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one step can you take toward getting healthy rest?</a:t>
            </a:r>
          </a:p>
        </p:txBody>
      </p:sp>
      <p:sp>
        <p:nvSpPr>
          <p:cNvPr id="210" name="Google Shape;455;p47"/>
          <p:cNvSpPr txBox="1">
            <a:spLocks noGrp="1"/>
          </p:cNvSpPr>
          <p:nvPr>
            <p:ph type="title"/>
          </p:nvPr>
        </p:nvSpPr>
        <p:spPr>
          <a:xfrm>
            <a:off x="577683" y="147909"/>
            <a:ext cx="7988635" cy="1156626"/>
          </a:xfrm>
          <a:prstGeom prst="rect">
            <a:avLst/>
          </a:prstGeom>
        </p:spPr>
        <p:txBody>
          <a:bodyPr anchor="t"/>
          <a:lstStyle/>
          <a:p>
            <a:pPr>
              <a:defRPr sz="2800">
                <a:latin typeface="Noto Sans Regular Bold"/>
                <a:ea typeface="Noto Sans Regular Bold"/>
                <a:cs typeface="Noto Sans Regular Bold"/>
                <a:sym typeface="Noto Sans Regular Bold"/>
              </a:defRPr>
            </a:pPr>
            <a:r>
              <a:rPr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Reflection Questions</a:t>
            </a:r>
          </a:p>
          <a:p>
            <a:pPr>
              <a:defRPr sz="2400">
                <a:solidFill>
                  <a:srgbClr val="77BC82"/>
                </a:solidFill>
                <a:latin typeface="Noto Sans Regular Regular"/>
                <a:ea typeface="Noto Sans Regular Regular"/>
                <a:cs typeface="Noto Sans Regular Regular"/>
                <a:sym typeface="Noto Sans Regular Regular"/>
              </a:defRPr>
            </a:pPr>
            <a:r>
              <a:rPr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(Table Discussion)</a:t>
            </a:r>
          </a:p>
        </p:txBody>
      </p:sp>
      <p:pic>
        <p:nvPicPr>
          <p:cNvPr id="2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743" y="4407957"/>
            <a:ext cx="911364" cy="550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anagement Consulting Toolkit by Slidesgo">
  <a:themeElements>
    <a:clrScheme name="Management Consulting Toolkit by Slidesgo">
      <a:dk1>
        <a:srgbClr val="FFFFFF"/>
      </a:dk1>
      <a:lt1>
        <a:srgbClr val="296095"/>
      </a:lt1>
      <a:dk2>
        <a:srgbClr val="A7A7A7"/>
      </a:dk2>
      <a:lt2>
        <a:srgbClr val="535353"/>
      </a:lt2>
      <a:accent1>
        <a:srgbClr val="2B6095"/>
      </a:accent1>
      <a:accent2>
        <a:srgbClr val="D1DBE6"/>
      </a:accent2>
      <a:accent3>
        <a:srgbClr val="17355D"/>
      </a:accent3>
      <a:accent4>
        <a:srgbClr val="A4BAD6"/>
      </a:accent4>
      <a:accent5>
        <a:srgbClr val="1A252B"/>
      </a:accent5>
      <a:accent6>
        <a:srgbClr val="3F797A"/>
      </a:accent6>
      <a:hlink>
        <a:srgbClr val="0000FF"/>
      </a:hlink>
      <a:folHlink>
        <a:srgbClr val="FF00FF"/>
      </a:folHlink>
    </a:clrScheme>
    <a:fontScheme name="Management Consulting Toolkit by Slidesgo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Management Consulting Toolkit by Slidesg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96095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96095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anagement Consulting Toolkit by Slidesgo">
  <a:themeElements>
    <a:clrScheme name="Management Consulting Toolkit by Slidesg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B6095"/>
      </a:accent1>
      <a:accent2>
        <a:srgbClr val="D1DBE6"/>
      </a:accent2>
      <a:accent3>
        <a:srgbClr val="17355D"/>
      </a:accent3>
      <a:accent4>
        <a:srgbClr val="A4BAD6"/>
      </a:accent4>
      <a:accent5>
        <a:srgbClr val="1A252B"/>
      </a:accent5>
      <a:accent6>
        <a:srgbClr val="3F797A"/>
      </a:accent6>
      <a:hlink>
        <a:srgbClr val="0000FF"/>
      </a:hlink>
      <a:folHlink>
        <a:srgbClr val="FF00FF"/>
      </a:folHlink>
    </a:clrScheme>
    <a:fontScheme name="Management Consulting Toolkit by Slidesgo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Management Consulting Toolkit by Slidesg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96095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96095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651</Words>
  <Application>Microsoft Office PowerPoint</Application>
  <PresentationFormat>On-screen Show (16:9)</PresentationFormat>
  <Paragraphs>123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Montserrat Medium</vt:lpstr>
      <vt:lpstr>Noto Sans</vt:lpstr>
      <vt:lpstr>Noto Sans Regular Bold</vt:lpstr>
      <vt:lpstr>Noto Sans Regular Medium</vt:lpstr>
      <vt:lpstr>Management Consulting Toolkit by Slidesgo</vt:lpstr>
      <vt:lpstr>Leading from Rest</vt:lpstr>
      <vt:lpstr>What do you think of when you hear the words rest or Sabbath?</vt:lpstr>
      <vt:lpstr>What do you think of when you hear the words rest or Sabbath?  How do most believers you know view rest or the Sabbath?</vt:lpstr>
      <vt:lpstr>Rest is an essential gift from God so that our leadership does not become an idol, and so that we can lead from a healthy soul.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Two Aspects of Rest</vt:lpstr>
      <vt:lpstr>Three Ministry Distinctives &amp; How Rest Applies</vt:lpstr>
      <vt:lpstr>Reflection Questions (Table Discussion)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Abby Batson</cp:lastModifiedBy>
  <cp:revision>5</cp:revision>
  <dcterms:modified xsi:type="dcterms:W3CDTF">2025-04-22T17:21:52Z</dcterms:modified>
</cp:coreProperties>
</file>