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6" d="100"/>
          <a:sy n="76" d="100"/>
        </p:scale>
        <p:origin x="-1194" y="2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D27E2C-574D-2C4A-8733-9C0F2E43EFD4}" type="datetimeFigureOut">
              <a:rPr lang="en-US" smtClean="0"/>
              <a:t>3/3/2015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242795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D27E2C-574D-2C4A-8733-9C0F2E43EFD4}" type="datetimeFigureOut">
              <a:rPr lang="en-US" smtClean="0"/>
              <a:t>3/3/2015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1357893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D27E2C-574D-2C4A-8733-9C0F2E43EFD4}" type="datetimeFigureOut">
              <a:rPr lang="en-US" smtClean="0"/>
              <a:t>3/3/2015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46814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D27E2C-574D-2C4A-8733-9C0F2E43EFD4}" type="datetimeFigureOut">
              <a:rPr lang="en-US" smtClean="0"/>
              <a:t>3/3/2015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309125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D27E2C-574D-2C4A-8733-9C0F2E43EFD4}" type="datetimeFigureOut">
              <a:rPr lang="en-US" smtClean="0"/>
              <a:t>3/3/2015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1011193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D27E2C-574D-2C4A-8733-9C0F2E43EFD4}" type="datetimeFigureOut">
              <a:rPr lang="en-US" smtClean="0"/>
              <a:t>3/3/2015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152473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D27E2C-574D-2C4A-8733-9C0F2E43EFD4}" type="datetimeFigureOut">
              <a:rPr lang="en-US" smtClean="0"/>
              <a:t>3/3/2015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1091656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D27E2C-574D-2C4A-8733-9C0F2E43EFD4}" type="datetimeFigureOut">
              <a:rPr lang="en-US" smtClean="0"/>
              <a:t>3/3/2015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738794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D27E2C-574D-2C4A-8733-9C0F2E43EFD4}" type="datetimeFigureOut">
              <a:rPr lang="en-US" smtClean="0"/>
              <a:t>3/3/2015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2529826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D27E2C-574D-2C4A-8733-9C0F2E43EFD4}" type="datetimeFigureOut">
              <a:rPr lang="en-US" smtClean="0"/>
              <a:t>3/3/2015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3877586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D27E2C-574D-2C4A-8733-9C0F2E43EFD4}" type="datetimeFigureOut">
              <a:rPr lang="en-US" smtClean="0"/>
              <a:t>3/3/2015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B29E0-225D-9342-9387-C1EAEDC15BB8}" type="slidenum">
              <a:rPr lang="en-US" smtClean="0"/>
              <a:t>‹#›</a:t>
            </a:fld>
            <a:endParaRPr lang="en-US"/>
          </a:p>
        </p:txBody>
      </p:sp>
    </p:spTree>
    <p:extLst>
      <p:ext uri="{BB962C8B-B14F-4D97-AF65-F5344CB8AC3E}">
        <p14:creationId xmlns:p14="http://schemas.microsoft.com/office/powerpoint/2010/main" val="3328080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D27E2C-574D-2C4A-8733-9C0F2E43EFD4}" type="datetimeFigureOut">
              <a:rPr lang="en-US" smtClean="0"/>
              <a:t>3/3/2015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B29E0-225D-9342-9387-C1EAEDC15BB8}" type="slidenum">
              <a:rPr lang="en-US" smtClean="0"/>
              <a:t>‹#›</a:t>
            </a:fld>
            <a:endParaRPr lang="en-US"/>
          </a:p>
        </p:txBody>
      </p:sp>
    </p:spTree>
    <p:extLst>
      <p:ext uri="{BB962C8B-B14F-4D97-AF65-F5344CB8AC3E}">
        <p14:creationId xmlns:p14="http://schemas.microsoft.com/office/powerpoint/2010/main" val="224400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9007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830913"/>
            <a:ext cx="7050509" cy="5940088"/>
          </a:xfrm>
          <a:prstGeom prst="rect">
            <a:avLst/>
          </a:prstGeom>
          <a:noFill/>
        </p:spPr>
        <p:txBody>
          <a:bodyPr wrap="square" rtlCol="0">
            <a:spAutoFit/>
          </a:bodyPr>
          <a:lstStyle/>
          <a:p>
            <a:r>
              <a:rPr lang="en-US" sz="6500" b="1" dirty="0" smtClean="0"/>
              <a:t>John 5:4</a:t>
            </a:r>
          </a:p>
          <a:p>
            <a:r>
              <a:rPr lang="en-US" sz="4500" dirty="0" smtClean="0"/>
              <a:t>An angel of the Lord went down at certain seasons into the pool and stirred up the</a:t>
            </a:r>
          </a:p>
          <a:p>
            <a:r>
              <a:rPr lang="en-US" sz="4500" dirty="0" smtClean="0"/>
              <a:t>water; whoever then first, after the stirring up of the water, stepped in was made well from whatever disease…</a:t>
            </a:r>
            <a:endParaRPr lang="en-US" sz="4500" dirty="0"/>
          </a:p>
        </p:txBody>
      </p:sp>
    </p:spTree>
    <p:extLst>
      <p:ext uri="{BB962C8B-B14F-4D97-AF65-F5344CB8AC3E}">
        <p14:creationId xmlns:p14="http://schemas.microsoft.com/office/powerpoint/2010/main" val="2555054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830913"/>
            <a:ext cx="7050509" cy="5632311"/>
          </a:xfrm>
          <a:prstGeom prst="rect">
            <a:avLst/>
          </a:prstGeom>
          <a:noFill/>
        </p:spPr>
        <p:txBody>
          <a:bodyPr wrap="square" rtlCol="0">
            <a:spAutoFit/>
          </a:bodyPr>
          <a:lstStyle/>
          <a:p>
            <a:r>
              <a:rPr lang="en-US" sz="4500" dirty="0" smtClean="0"/>
              <a:t>with which he was afflicted. 5A man was there who had been ill for thirty- eight  years. When Jesus saw him lying there, and knew that he had already been a long time in that condition, He said to him, “Do you wish to get…</a:t>
            </a:r>
            <a:endParaRPr lang="en-US" sz="4500" dirty="0"/>
          </a:p>
        </p:txBody>
      </p:sp>
    </p:spTree>
    <p:extLst>
      <p:ext uri="{BB962C8B-B14F-4D97-AF65-F5344CB8AC3E}">
        <p14:creationId xmlns:p14="http://schemas.microsoft.com/office/powerpoint/2010/main" val="4047571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1293851"/>
            <a:ext cx="7050509" cy="4939814"/>
          </a:xfrm>
          <a:prstGeom prst="rect">
            <a:avLst/>
          </a:prstGeom>
          <a:noFill/>
        </p:spPr>
        <p:txBody>
          <a:bodyPr wrap="square" rtlCol="0">
            <a:spAutoFit/>
          </a:bodyPr>
          <a:lstStyle/>
          <a:p>
            <a:r>
              <a:rPr lang="en-US" sz="4500" dirty="0" smtClean="0"/>
              <a:t>well ?” 7The sick man answered Him, “Sir, I have no man to put me into the pool when the water is stirred up, but while I am coming, another steps down before me.”</a:t>
            </a:r>
          </a:p>
        </p:txBody>
      </p:sp>
    </p:spTree>
    <p:extLst>
      <p:ext uri="{BB962C8B-B14F-4D97-AF65-F5344CB8AC3E}">
        <p14:creationId xmlns:p14="http://schemas.microsoft.com/office/powerpoint/2010/main" val="1072022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830913"/>
            <a:ext cx="7050509" cy="5940088"/>
          </a:xfrm>
          <a:prstGeom prst="rect">
            <a:avLst/>
          </a:prstGeom>
          <a:noFill/>
        </p:spPr>
        <p:txBody>
          <a:bodyPr wrap="square" rtlCol="0">
            <a:spAutoFit/>
          </a:bodyPr>
          <a:lstStyle/>
          <a:p>
            <a:r>
              <a:rPr lang="en-US" sz="6500" b="1" dirty="0" smtClean="0"/>
              <a:t>Matthew 8:16</a:t>
            </a:r>
          </a:p>
          <a:p>
            <a:r>
              <a:rPr lang="en-US" sz="4500" dirty="0" smtClean="0"/>
              <a:t>When evening came, they brought to Him many who were demon-possessed; and</a:t>
            </a:r>
          </a:p>
          <a:p>
            <a:r>
              <a:rPr lang="en-US" sz="4500" dirty="0" smtClean="0"/>
              <a:t>He cast out the spirits with a word, and healed all who were ill. 17This was to fulfill what was</a:t>
            </a:r>
            <a:r>
              <a:rPr lang="en-US" sz="4500" dirty="0"/>
              <a:t> </a:t>
            </a:r>
            <a:r>
              <a:rPr lang="en-US" sz="4500" dirty="0" smtClean="0"/>
              <a:t>spoken through…</a:t>
            </a:r>
            <a:endParaRPr lang="en-US" sz="4500" dirty="0"/>
          </a:p>
        </p:txBody>
      </p:sp>
    </p:spTree>
    <p:extLst>
      <p:ext uri="{BB962C8B-B14F-4D97-AF65-F5344CB8AC3E}">
        <p14:creationId xmlns:p14="http://schemas.microsoft.com/office/powerpoint/2010/main" val="2763067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830913"/>
            <a:ext cx="7050509" cy="5940088"/>
          </a:xfrm>
          <a:prstGeom prst="rect">
            <a:avLst/>
          </a:prstGeom>
          <a:noFill/>
        </p:spPr>
        <p:txBody>
          <a:bodyPr wrap="square" rtlCol="0">
            <a:spAutoFit/>
          </a:bodyPr>
          <a:lstStyle/>
          <a:p>
            <a:r>
              <a:rPr lang="en-US" sz="6500" b="1" dirty="0" smtClean="0"/>
              <a:t>Romans 8:26 </a:t>
            </a:r>
          </a:p>
          <a:p>
            <a:r>
              <a:rPr lang="en-US" sz="4500" dirty="0" smtClean="0"/>
              <a:t>In the same way the Spirit also helps our weakness; for we do not know how to pray as we should, but the Spirit Himself intercedes for us with </a:t>
            </a:r>
            <a:r>
              <a:rPr lang="en-US" sz="4500" dirty="0" err="1" smtClean="0"/>
              <a:t>groanings</a:t>
            </a:r>
            <a:r>
              <a:rPr lang="en-US" sz="4500" dirty="0" smtClean="0"/>
              <a:t> too deep for words.</a:t>
            </a:r>
          </a:p>
        </p:txBody>
      </p:sp>
    </p:spTree>
    <p:extLst>
      <p:ext uri="{BB962C8B-B14F-4D97-AF65-F5344CB8AC3E}">
        <p14:creationId xmlns:p14="http://schemas.microsoft.com/office/powerpoint/2010/main" val="4245807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1554994"/>
            <a:ext cx="7050509" cy="4170372"/>
          </a:xfrm>
          <a:prstGeom prst="rect">
            <a:avLst/>
          </a:prstGeom>
          <a:noFill/>
        </p:spPr>
        <p:txBody>
          <a:bodyPr wrap="square" rtlCol="0">
            <a:spAutoFit/>
          </a:bodyPr>
          <a:lstStyle/>
          <a:p>
            <a:r>
              <a:rPr lang="en-US" sz="6500" b="1" dirty="0" err="1" smtClean="0"/>
              <a:t>Astheneia</a:t>
            </a:r>
            <a:r>
              <a:rPr lang="en-US" sz="6500" b="1" dirty="0" smtClean="0"/>
              <a:t>- Infirmity- </a:t>
            </a:r>
          </a:p>
          <a:p>
            <a:r>
              <a:rPr lang="en-US" sz="4500" dirty="0" smtClean="0"/>
              <a:t>weakness, lack of strength, frailty, feebleness, sickness of the soul, lack of capacity.</a:t>
            </a:r>
          </a:p>
        </p:txBody>
      </p:sp>
    </p:spTree>
    <p:extLst>
      <p:ext uri="{BB962C8B-B14F-4D97-AF65-F5344CB8AC3E}">
        <p14:creationId xmlns:p14="http://schemas.microsoft.com/office/powerpoint/2010/main" val="3054272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69100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25522" y="795304"/>
            <a:ext cx="7050509" cy="3093154"/>
          </a:xfrm>
          <a:prstGeom prst="rect">
            <a:avLst/>
          </a:prstGeom>
          <a:noFill/>
        </p:spPr>
        <p:txBody>
          <a:bodyPr wrap="square" rtlCol="0">
            <a:spAutoFit/>
          </a:bodyPr>
          <a:lstStyle/>
          <a:p>
            <a:r>
              <a:rPr lang="en-US" sz="6500" b="1" dirty="0" smtClean="0"/>
              <a:t>Four Sources From Which We Get Our Self Concept.</a:t>
            </a:r>
          </a:p>
        </p:txBody>
      </p:sp>
      <p:sp>
        <p:nvSpPr>
          <p:cNvPr id="3" name="TextBox 2"/>
          <p:cNvSpPr txBox="1"/>
          <p:nvPr/>
        </p:nvSpPr>
        <p:spPr>
          <a:xfrm>
            <a:off x="225522" y="3888458"/>
            <a:ext cx="7442205" cy="2554545"/>
          </a:xfrm>
          <a:prstGeom prst="rect">
            <a:avLst/>
          </a:prstGeom>
          <a:noFill/>
        </p:spPr>
        <p:txBody>
          <a:bodyPr wrap="square" rtlCol="0">
            <a:spAutoFit/>
          </a:bodyPr>
          <a:lstStyle/>
          <a:p>
            <a:pPr marL="742950" indent="-742950">
              <a:buFont typeface="+mj-lt"/>
              <a:buAutoNum type="arabicPeriod"/>
            </a:pPr>
            <a:r>
              <a:rPr lang="en-US" sz="4000" dirty="0" smtClean="0"/>
              <a:t>The outer world around us.</a:t>
            </a:r>
          </a:p>
          <a:p>
            <a:pPr marL="742950" indent="-742950">
              <a:buFont typeface="+mj-lt"/>
              <a:buAutoNum type="arabicPeriod"/>
            </a:pPr>
            <a:r>
              <a:rPr lang="en-US" sz="4000" dirty="0" smtClean="0"/>
              <a:t>The inner world within us.</a:t>
            </a:r>
          </a:p>
          <a:p>
            <a:pPr marL="742950" indent="-742950">
              <a:buFont typeface="+mj-lt"/>
              <a:buAutoNum type="arabicPeriod"/>
            </a:pPr>
            <a:r>
              <a:rPr lang="en-US" sz="4000" dirty="0" smtClean="0"/>
              <a:t>The satanic world beneath us.</a:t>
            </a:r>
          </a:p>
          <a:p>
            <a:pPr marL="742950" indent="-742950">
              <a:buFont typeface="+mj-lt"/>
              <a:buAutoNum type="arabicPeriod"/>
            </a:pPr>
            <a:r>
              <a:rPr lang="en-US" sz="4000" dirty="0" smtClean="0"/>
              <a:t>The spiritual world above us</a:t>
            </a:r>
          </a:p>
        </p:txBody>
      </p:sp>
    </p:spTree>
    <p:extLst>
      <p:ext uri="{BB962C8B-B14F-4D97-AF65-F5344CB8AC3E}">
        <p14:creationId xmlns:p14="http://schemas.microsoft.com/office/powerpoint/2010/main" val="42625073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830913"/>
            <a:ext cx="7050509" cy="6017032"/>
          </a:xfrm>
          <a:prstGeom prst="rect">
            <a:avLst/>
          </a:prstGeom>
          <a:noFill/>
        </p:spPr>
        <p:txBody>
          <a:bodyPr wrap="square" rtlCol="0">
            <a:spAutoFit/>
          </a:bodyPr>
          <a:lstStyle/>
          <a:p>
            <a:r>
              <a:rPr lang="en-US" sz="6000" b="1" dirty="0" smtClean="0"/>
              <a:t>Results of Infirmities</a:t>
            </a:r>
          </a:p>
          <a:p>
            <a:r>
              <a:rPr lang="en-US" sz="4000" b="1" dirty="0" smtClean="0"/>
              <a:t>1- Low self worth</a:t>
            </a:r>
          </a:p>
          <a:p>
            <a:pPr marL="914400" indent="-914400">
              <a:buAutoNum type="alphaLcPeriod"/>
            </a:pPr>
            <a:r>
              <a:rPr lang="en-US" sz="3500" dirty="0" smtClean="0"/>
              <a:t>Low self-worth will paralyze your potential.</a:t>
            </a:r>
          </a:p>
          <a:p>
            <a:pPr marL="914400" indent="-914400">
              <a:buAutoNum type="alphaLcPeriod"/>
            </a:pPr>
            <a:r>
              <a:rPr lang="en-US" sz="3500" dirty="0" smtClean="0"/>
              <a:t>Low self-worth will destroy your dreams.</a:t>
            </a:r>
          </a:p>
          <a:p>
            <a:pPr marL="914400" indent="-914400">
              <a:buAutoNum type="alphaLcPeriod"/>
            </a:pPr>
            <a:r>
              <a:rPr lang="en-US" sz="3500" dirty="0" smtClean="0"/>
              <a:t>Low self-worth will destroy your relationships. </a:t>
            </a:r>
          </a:p>
          <a:p>
            <a:pPr marL="914400" indent="-914400">
              <a:buAutoNum type="alphaLcPeriod"/>
            </a:pPr>
            <a:r>
              <a:rPr lang="en-US" sz="3500" dirty="0" smtClean="0"/>
              <a:t>Low self-worth sabotages your Christian service</a:t>
            </a:r>
            <a:r>
              <a:rPr lang="en-US" sz="4000" dirty="0" smtClean="0"/>
              <a:t>. </a:t>
            </a:r>
          </a:p>
        </p:txBody>
      </p:sp>
    </p:spTree>
    <p:extLst>
      <p:ext uri="{BB962C8B-B14F-4D97-AF65-F5344CB8AC3E}">
        <p14:creationId xmlns:p14="http://schemas.microsoft.com/office/powerpoint/2010/main" val="38368072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2012263"/>
            <a:ext cx="7050509" cy="3477875"/>
          </a:xfrm>
          <a:prstGeom prst="rect">
            <a:avLst/>
          </a:prstGeom>
          <a:noFill/>
        </p:spPr>
        <p:txBody>
          <a:bodyPr wrap="square" rtlCol="0">
            <a:spAutoFit/>
          </a:bodyPr>
          <a:lstStyle/>
          <a:p>
            <a:r>
              <a:rPr lang="en-US" sz="6000" b="1" dirty="0" smtClean="0"/>
              <a:t>Results of Infirmities</a:t>
            </a:r>
          </a:p>
          <a:p>
            <a:r>
              <a:rPr lang="en-US" sz="4000" b="1" dirty="0"/>
              <a:t>1</a:t>
            </a:r>
            <a:r>
              <a:rPr lang="en-US" sz="4000" b="1" dirty="0" smtClean="0"/>
              <a:t>- </a:t>
            </a:r>
            <a:r>
              <a:rPr lang="en-US" sz="4000" b="1" dirty="0" smtClean="0"/>
              <a:t>Perfectionism</a:t>
            </a:r>
          </a:p>
          <a:p>
            <a:r>
              <a:rPr lang="en-US" sz="4000" b="1" dirty="0"/>
              <a:t>2</a:t>
            </a:r>
            <a:r>
              <a:rPr lang="en-US" sz="4000" b="1" dirty="0" smtClean="0"/>
              <a:t>- </a:t>
            </a:r>
            <a:r>
              <a:rPr lang="en-US" sz="4000" b="1" dirty="0" smtClean="0"/>
              <a:t>Super sensitivity</a:t>
            </a:r>
          </a:p>
          <a:p>
            <a:r>
              <a:rPr lang="en-US" sz="4000" b="1" dirty="0"/>
              <a:t>3</a:t>
            </a:r>
            <a:r>
              <a:rPr lang="en-US" sz="4000" b="1" dirty="0" smtClean="0"/>
              <a:t>- </a:t>
            </a:r>
            <a:r>
              <a:rPr lang="en-US" sz="4000" b="1" dirty="0" smtClean="0"/>
              <a:t>Fear</a:t>
            </a:r>
          </a:p>
          <a:p>
            <a:r>
              <a:rPr lang="en-US" sz="4000" b="1" dirty="0"/>
              <a:t>4</a:t>
            </a:r>
            <a:r>
              <a:rPr lang="en-US" sz="4000" b="1" dirty="0" smtClean="0"/>
              <a:t>- </a:t>
            </a:r>
            <a:r>
              <a:rPr lang="en-US" sz="4000" b="1" dirty="0" smtClean="0"/>
              <a:t>Anger</a:t>
            </a:r>
          </a:p>
        </p:txBody>
      </p:sp>
    </p:spTree>
    <p:extLst>
      <p:ext uri="{BB962C8B-B14F-4D97-AF65-F5344CB8AC3E}">
        <p14:creationId xmlns:p14="http://schemas.microsoft.com/office/powerpoint/2010/main" val="378537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2418663"/>
            <a:ext cx="7050509" cy="2862322"/>
          </a:xfrm>
          <a:prstGeom prst="rect">
            <a:avLst/>
          </a:prstGeom>
          <a:noFill/>
        </p:spPr>
        <p:txBody>
          <a:bodyPr wrap="square" rtlCol="0">
            <a:spAutoFit/>
          </a:bodyPr>
          <a:lstStyle/>
          <a:p>
            <a:r>
              <a:rPr lang="en-US" sz="6000" b="1" dirty="0"/>
              <a:t>God’s provision for the healing of damaged </a:t>
            </a:r>
            <a:r>
              <a:rPr lang="en-US" sz="6000" b="1" dirty="0" smtClean="0"/>
              <a:t>emotions</a:t>
            </a:r>
            <a:endParaRPr lang="en-US" sz="6000" dirty="0"/>
          </a:p>
        </p:txBody>
      </p:sp>
    </p:spTree>
    <p:extLst>
      <p:ext uri="{BB962C8B-B14F-4D97-AF65-F5344CB8AC3E}">
        <p14:creationId xmlns:p14="http://schemas.microsoft.com/office/powerpoint/2010/main" val="9446345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1682063"/>
            <a:ext cx="7050509" cy="3785652"/>
          </a:xfrm>
          <a:prstGeom prst="rect">
            <a:avLst/>
          </a:prstGeom>
          <a:noFill/>
        </p:spPr>
        <p:txBody>
          <a:bodyPr wrap="square" rtlCol="0">
            <a:spAutoFit/>
          </a:bodyPr>
          <a:lstStyle/>
          <a:p>
            <a:r>
              <a:rPr lang="en-US" sz="6000" b="1" dirty="0"/>
              <a:t>1- </a:t>
            </a:r>
            <a:r>
              <a:rPr lang="en-US" sz="6000" b="1" dirty="0" smtClean="0"/>
              <a:t>A </a:t>
            </a:r>
            <a:r>
              <a:rPr lang="en-US" sz="6000" b="1" dirty="0"/>
              <a:t>Loving Father  </a:t>
            </a:r>
          </a:p>
          <a:p>
            <a:r>
              <a:rPr lang="en-US" sz="4500" b="1" dirty="0"/>
              <a:t>Psalm 56:8 </a:t>
            </a:r>
            <a:r>
              <a:rPr lang="en-US" sz="4500" dirty="0"/>
              <a:t>You have taken account of my wanderings; Put my tears in Your bottle. Are </a:t>
            </a:r>
            <a:r>
              <a:rPr lang="en-US" sz="4500" i="1" dirty="0"/>
              <a:t>they </a:t>
            </a:r>
            <a:r>
              <a:rPr lang="en-US" sz="4500" dirty="0"/>
              <a:t>not in Your book?  </a:t>
            </a:r>
          </a:p>
        </p:txBody>
      </p:sp>
    </p:spTree>
    <p:extLst>
      <p:ext uri="{BB962C8B-B14F-4D97-AF65-F5344CB8AC3E}">
        <p14:creationId xmlns:p14="http://schemas.microsoft.com/office/powerpoint/2010/main" val="3186303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920063"/>
            <a:ext cx="7439222" cy="5632312"/>
          </a:xfrm>
          <a:prstGeom prst="rect">
            <a:avLst/>
          </a:prstGeom>
          <a:noFill/>
        </p:spPr>
        <p:txBody>
          <a:bodyPr wrap="square" rtlCol="0">
            <a:spAutoFit/>
          </a:bodyPr>
          <a:lstStyle/>
          <a:p>
            <a:r>
              <a:rPr lang="en-US" sz="6000" b="1" dirty="0"/>
              <a:t>2</a:t>
            </a:r>
            <a:r>
              <a:rPr lang="en-US" sz="6000" b="1" dirty="0" smtClean="0"/>
              <a:t>-An </a:t>
            </a:r>
            <a:r>
              <a:rPr lang="en-US" sz="6000" b="1" dirty="0"/>
              <a:t>Empathetic Savior  </a:t>
            </a:r>
          </a:p>
          <a:p>
            <a:r>
              <a:rPr lang="en-US" sz="4800" b="1" dirty="0"/>
              <a:t>Hebrews 4:15 </a:t>
            </a:r>
            <a:r>
              <a:rPr lang="en-US" sz="4800" dirty="0"/>
              <a:t>For we have not an high priest which cannot be touched with the feeling of our infirmities; but was in all points </a:t>
            </a:r>
            <a:r>
              <a:rPr lang="en-US" sz="4800" dirty="0" smtClean="0"/>
              <a:t>tempted…</a:t>
            </a:r>
            <a:endParaRPr lang="en-US" sz="4800" dirty="0"/>
          </a:p>
        </p:txBody>
      </p:sp>
    </p:spTree>
    <p:extLst>
      <p:ext uri="{BB962C8B-B14F-4D97-AF65-F5344CB8AC3E}">
        <p14:creationId xmlns:p14="http://schemas.microsoft.com/office/powerpoint/2010/main" val="677246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7778" y="1339163"/>
            <a:ext cx="7439222" cy="4524315"/>
          </a:xfrm>
          <a:prstGeom prst="rect">
            <a:avLst/>
          </a:prstGeom>
          <a:noFill/>
        </p:spPr>
        <p:txBody>
          <a:bodyPr wrap="square" rtlCol="0">
            <a:spAutoFit/>
          </a:bodyPr>
          <a:lstStyle/>
          <a:p>
            <a:r>
              <a:rPr lang="en-US" sz="4800" dirty="0" smtClean="0"/>
              <a:t>like </a:t>
            </a:r>
            <a:r>
              <a:rPr lang="en-US" sz="4800" dirty="0"/>
              <a:t>as </a:t>
            </a:r>
            <a:r>
              <a:rPr lang="en-US" sz="4800" i="1" dirty="0"/>
              <a:t>we are, yet</a:t>
            </a:r>
            <a:r>
              <a:rPr lang="en-US" sz="4800" dirty="0"/>
              <a:t> without sin. 16Let us therefore come boldly unto the throne of grace, that we may obtain mercy, and find grace to help in time of need.</a:t>
            </a:r>
          </a:p>
        </p:txBody>
      </p:sp>
    </p:spTree>
    <p:extLst>
      <p:ext uri="{BB962C8B-B14F-4D97-AF65-F5344CB8AC3E}">
        <p14:creationId xmlns:p14="http://schemas.microsoft.com/office/powerpoint/2010/main" val="2538871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7778" y="613854"/>
            <a:ext cx="7439222" cy="6186309"/>
          </a:xfrm>
          <a:prstGeom prst="rect">
            <a:avLst/>
          </a:prstGeom>
          <a:noFill/>
        </p:spPr>
        <p:txBody>
          <a:bodyPr wrap="square" rtlCol="0">
            <a:spAutoFit/>
          </a:bodyPr>
          <a:lstStyle/>
          <a:p>
            <a:r>
              <a:rPr lang="en-US" sz="6000" b="1" dirty="0"/>
              <a:t>Hebrews 5:7 </a:t>
            </a:r>
            <a:endParaRPr lang="en-US" sz="6000" b="1" dirty="0" smtClean="0"/>
          </a:p>
          <a:p>
            <a:r>
              <a:rPr lang="en-US" sz="4800" dirty="0" smtClean="0"/>
              <a:t>In </a:t>
            </a:r>
            <a:r>
              <a:rPr lang="en-US" sz="4800" dirty="0"/>
              <a:t>the days of His flesh, He offered up both prayers and supplications with loud crying and tears to the One able to save Him from death, and He was heard because of His piety.  </a:t>
            </a:r>
          </a:p>
        </p:txBody>
      </p:sp>
    </p:spTree>
    <p:extLst>
      <p:ext uri="{BB962C8B-B14F-4D97-AF65-F5344CB8AC3E}">
        <p14:creationId xmlns:p14="http://schemas.microsoft.com/office/powerpoint/2010/main" val="3100809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7778" y="613854"/>
            <a:ext cx="7439222" cy="6093976"/>
          </a:xfrm>
          <a:prstGeom prst="rect">
            <a:avLst/>
          </a:prstGeom>
          <a:noFill/>
        </p:spPr>
        <p:txBody>
          <a:bodyPr wrap="square" rtlCol="0">
            <a:spAutoFit/>
          </a:bodyPr>
          <a:lstStyle/>
          <a:p>
            <a:r>
              <a:rPr lang="en-US" sz="6000" b="1" dirty="0"/>
              <a:t>P.T. Forsythe</a:t>
            </a:r>
            <a:r>
              <a:rPr lang="en-US" sz="6000" b="1" dirty="0" smtClean="0"/>
              <a:t>-</a:t>
            </a:r>
            <a:r>
              <a:rPr lang="en-US" sz="6000" b="1" u="sng" dirty="0" smtClean="0"/>
              <a:t>The </a:t>
            </a:r>
            <a:r>
              <a:rPr lang="en-US" sz="6000" b="1" u="sng" dirty="0"/>
              <a:t>Justification of </a:t>
            </a:r>
            <a:r>
              <a:rPr lang="en-US" sz="6000" b="1" u="sng" dirty="0" smtClean="0"/>
              <a:t>God</a:t>
            </a:r>
            <a:r>
              <a:rPr lang="en-US" sz="6000" b="1" dirty="0" smtClean="0"/>
              <a:t>  </a:t>
            </a:r>
            <a:br>
              <a:rPr lang="en-US" sz="6000" b="1" dirty="0" smtClean="0"/>
            </a:br>
            <a:r>
              <a:rPr lang="en-US" sz="4500" dirty="0" smtClean="0"/>
              <a:t>“</a:t>
            </a:r>
            <a:r>
              <a:rPr lang="en-US" sz="4500" dirty="0"/>
              <a:t>In the cross, God demonstrated </a:t>
            </a:r>
            <a:r>
              <a:rPr lang="en-US" sz="4500" dirty="0" smtClean="0"/>
              <a:t>his </a:t>
            </a:r>
            <a:r>
              <a:rPr lang="en-US" sz="4500" dirty="0"/>
              <a:t>total identification with us in our undeserved suffering, as well as in our deserved punishment.”  </a:t>
            </a:r>
          </a:p>
        </p:txBody>
      </p:sp>
    </p:spTree>
    <p:extLst>
      <p:ext uri="{BB962C8B-B14F-4D97-AF65-F5344CB8AC3E}">
        <p14:creationId xmlns:p14="http://schemas.microsoft.com/office/powerpoint/2010/main" val="3491386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7778" y="613854"/>
            <a:ext cx="7439222" cy="6093976"/>
          </a:xfrm>
          <a:prstGeom prst="rect">
            <a:avLst/>
          </a:prstGeom>
          <a:noFill/>
        </p:spPr>
        <p:txBody>
          <a:bodyPr wrap="square" rtlCol="0">
            <a:spAutoFit/>
          </a:bodyPr>
          <a:lstStyle/>
          <a:p>
            <a:r>
              <a:rPr lang="en-US" sz="6000" b="1" dirty="0"/>
              <a:t>P.T. Forsythe</a:t>
            </a:r>
            <a:r>
              <a:rPr lang="en-US" sz="6000" b="1" dirty="0" smtClean="0"/>
              <a:t>-</a:t>
            </a:r>
            <a:r>
              <a:rPr lang="en-US" sz="6000" b="1" u="sng" dirty="0" smtClean="0"/>
              <a:t>The </a:t>
            </a:r>
            <a:r>
              <a:rPr lang="en-US" sz="6000" b="1" u="sng" dirty="0"/>
              <a:t>Justification of </a:t>
            </a:r>
            <a:r>
              <a:rPr lang="en-US" sz="6000" b="1" u="sng" dirty="0" smtClean="0"/>
              <a:t>God</a:t>
            </a:r>
            <a:r>
              <a:rPr lang="en-US" sz="6000" b="1" dirty="0" smtClean="0"/>
              <a:t>  </a:t>
            </a:r>
            <a:br>
              <a:rPr lang="en-US" sz="6000" b="1" dirty="0" smtClean="0"/>
            </a:br>
            <a:r>
              <a:rPr lang="en-US" sz="4500" dirty="0" smtClean="0"/>
              <a:t>“</a:t>
            </a:r>
            <a:r>
              <a:rPr lang="en-US" sz="4500" dirty="0"/>
              <a:t>In the cross, God demonstrated </a:t>
            </a:r>
            <a:r>
              <a:rPr lang="en-US" sz="4500" dirty="0" smtClean="0"/>
              <a:t>his </a:t>
            </a:r>
            <a:r>
              <a:rPr lang="en-US" sz="4500" dirty="0"/>
              <a:t>total identification with us in our undeserved suffering, as well as in our deserved punishment.”  </a:t>
            </a:r>
          </a:p>
        </p:txBody>
      </p:sp>
    </p:spTree>
    <p:extLst>
      <p:ext uri="{BB962C8B-B14F-4D97-AF65-F5344CB8AC3E}">
        <p14:creationId xmlns:p14="http://schemas.microsoft.com/office/powerpoint/2010/main" val="3979974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920063"/>
            <a:ext cx="7439222" cy="5447646"/>
          </a:xfrm>
          <a:prstGeom prst="rect">
            <a:avLst/>
          </a:prstGeom>
          <a:noFill/>
        </p:spPr>
        <p:txBody>
          <a:bodyPr wrap="square" rtlCol="0">
            <a:spAutoFit/>
          </a:bodyPr>
          <a:lstStyle/>
          <a:p>
            <a:r>
              <a:rPr lang="en-US" sz="6000" b="1" dirty="0"/>
              <a:t>3</a:t>
            </a:r>
            <a:r>
              <a:rPr lang="en-US" sz="6000" b="1" dirty="0" smtClean="0"/>
              <a:t>-An </a:t>
            </a:r>
            <a:r>
              <a:rPr lang="en-US" sz="6000" b="1" dirty="0"/>
              <a:t>interceding Spirit </a:t>
            </a:r>
            <a:r>
              <a:rPr lang="en-US" sz="6000" b="1" dirty="0" smtClean="0"/>
              <a:t>  </a:t>
            </a:r>
            <a:endParaRPr lang="en-US" sz="6000" b="1" dirty="0"/>
          </a:p>
          <a:p>
            <a:r>
              <a:rPr lang="en-US" sz="4800" dirty="0"/>
              <a:t>Romans 8:26 In the same way the Spirit also helps our weakness; for we do not know how to pray as we should, but the Spirit Himself intercedes for </a:t>
            </a:r>
            <a:r>
              <a:rPr lang="en-US" sz="4800" i="1" dirty="0"/>
              <a:t>us </a:t>
            </a:r>
            <a:r>
              <a:rPr lang="en-US" sz="4800" dirty="0" smtClean="0"/>
              <a:t>with…</a:t>
            </a:r>
            <a:endParaRPr lang="en-US" sz="4800" dirty="0"/>
          </a:p>
        </p:txBody>
      </p:sp>
    </p:spTree>
    <p:extLst>
      <p:ext uri="{BB962C8B-B14F-4D97-AF65-F5344CB8AC3E}">
        <p14:creationId xmlns:p14="http://schemas.microsoft.com/office/powerpoint/2010/main" val="1547689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920063"/>
            <a:ext cx="7439222" cy="5262979"/>
          </a:xfrm>
          <a:prstGeom prst="rect">
            <a:avLst/>
          </a:prstGeom>
          <a:noFill/>
        </p:spPr>
        <p:txBody>
          <a:bodyPr wrap="square" rtlCol="0">
            <a:spAutoFit/>
          </a:bodyPr>
          <a:lstStyle/>
          <a:p>
            <a:r>
              <a:rPr lang="en-US" sz="4800" dirty="0" err="1" smtClean="0"/>
              <a:t>groanings</a:t>
            </a:r>
            <a:r>
              <a:rPr lang="en-US" sz="4800" dirty="0" smtClean="0"/>
              <a:t> </a:t>
            </a:r>
            <a:r>
              <a:rPr lang="en-US" sz="4800" dirty="0"/>
              <a:t>too deep for words; 27and He who searches the hearts knows what the mind of the Spirit is, because He intercedes for the saints according to </a:t>
            </a:r>
            <a:r>
              <a:rPr lang="en-US" sz="4800" i="1" dirty="0"/>
              <a:t>the will of </a:t>
            </a:r>
            <a:r>
              <a:rPr lang="en-US" sz="4800" dirty="0"/>
              <a:t>God. </a:t>
            </a:r>
          </a:p>
        </p:txBody>
      </p:sp>
    </p:spTree>
    <p:extLst>
      <p:ext uri="{BB962C8B-B14F-4D97-AF65-F5344CB8AC3E}">
        <p14:creationId xmlns:p14="http://schemas.microsoft.com/office/powerpoint/2010/main" val="1507185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920063"/>
            <a:ext cx="7439222" cy="5447646"/>
          </a:xfrm>
          <a:prstGeom prst="rect">
            <a:avLst/>
          </a:prstGeom>
          <a:noFill/>
        </p:spPr>
        <p:txBody>
          <a:bodyPr wrap="square" rtlCol="0">
            <a:spAutoFit/>
          </a:bodyPr>
          <a:lstStyle/>
          <a:p>
            <a:r>
              <a:rPr lang="en-US" sz="6000" b="1" dirty="0"/>
              <a:t>David </a:t>
            </a:r>
            <a:r>
              <a:rPr lang="en-US" sz="6000" b="1" dirty="0" err="1"/>
              <a:t>Seamands</a:t>
            </a:r>
            <a:r>
              <a:rPr lang="en-US" sz="6000" b="1" dirty="0"/>
              <a:t>-  </a:t>
            </a:r>
            <a:endParaRPr lang="en-US" sz="6000" b="1" dirty="0" smtClean="0"/>
          </a:p>
          <a:p>
            <a:r>
              <a:rPr lang="en-US" sz="4800" dirty="0" smtClean="0"/>
              <a:t>“</a:t>
            </a:r>
            <a:r>
              <a:rPr lang="en-US" sz="4800" dirty="0"/>
              <a:t>The fact that God not only knows and cares, but fully understands is the most therapeutic factor in the healing of our damaged emotions.”  </a:t>
            </a:r>
          </a:p>
        </p:txBody>
      </p:sp>
    </p:spTree>
    <p:extLst>
      <p:ext uri="{BB962C8B-B14F-4D97-AF65-F5344CB8AC3E}">
        <p14:creationId xmlns:p14="http://schemas.microsoft.com/office/powerpoint/2010/main" val="1026712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920063"/>
            <a:ext cx="7439222" cy="3970318"/>
          </a:xfrm>
          <a:prstGeom prst="rect">
            <a:avLst/>
          </a:prstGeom>
          <a:noFill/>
        </p:spPr>
        <p:txBody>
          <a:bodyPr wrap="square" rtlCol="0">
            <a:spAutoFit/>
          </a:bodyPr>
          <a:lstStyle/>
          <a:p>
            <a:r>
              <a:rPr lang="en-US" sz="6000" b="1" dirty="0" smtClean="0"/>
              <a:t>4-Our Role in Healing</a:t>
            </a:r>
            <a:r>
              <a:rPr lang="en-US" sz="6000" b="1" dirty="0" smtClean="0"/>
              <a:t>  </a:t>
            </a:r>
            <a:endParaRPr lang="en-US" sz="6000" b="1" dirty="0" smtClean="0"/>
          </a:p>
          <a:p>
            <a:r>
              <a:rPr lang="en-US" sz="4800" dirty="0" smtClean="0"/>
              <a:t>Healing begins when we make the choice to forgive from our hearts those who have hurt us</a:t>
            </a:r>
            <a:r>
              <a:rPr lang="en-US" sz="4800" dirty="0" smtClean="0"/>
              <a:t> </a:t>
            </a:r>
            <a:endParaRPr lang="en-US" sz="4800" dirty="0"/>
          </a:p>
        </p:txBody>
      </p:sp>
    </p:spTree>
    <p:extLst>
      <p:ext uri="{BB962C8B-B14F-4D97-AF65-F5344CB8AC3E}">
        <p14:creationId xmlns:p14="http://schemas.microsoft.com/office/powerpoint/2010/main" val="3290620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920063"/>
            <a:ext cx="7439222" cy="6186309"/>
          </a:xfrm>
          <a:prstGeom prst="rect">
            <a:avLst/>
          </a:prstGeom>
          <a:noFill/>
        </p:spPr>
        <p:txBody>
          <a:bodyPr wrap="square" rtlCol="0">
            <a:spAutoFit/>
          </a:bodyPr>
          <a:lstStyle/>
          <a:p>
            <a:r>
              <a:rPr lang="en-US" sz="6000" b="1" dirty="0" smtClean="0"/>
              <a:t>Ephesians 4:32  </a:t>
            </a:r>
            <a:endParaRPr lang="en-US" sz="6000" b="1" dirty="0" smtClean="0"/>
          </a:p>
          <a:p>
            <a:r>
              <a:rPr lang="en-US" sz="4800" dirty="0" smtClean="0"/>
              <a:t>Let all bitterness and wrath and anger and clamor and slander be put away from you, along with all malice.  Be kind to one another, tender-hearted, forgiving each other…</a:t>
            </a:r>
            <a:endParaRPr lang="en-US" sz="4800" dirty="0"/>
          </a:p>
        </p:txBody>
      </p:sp>
    </p:spTree>
    <p:extLst>
      <p:ext uri="{BB962C8B-B14F-4D97-AF65-F5344CB8AC3E}">
        <p14:creationId xmlns:p14="http://schemas.microsoft.com/office/powerpoint/2010/main" val="1624168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920063"/>
            <a:ext cx="7439222" cy="6186309"/>
          </a:xfrm>
          <a:prstGeom prst="rect">
            <a:avLst/>
          </a:prstGeom>
          <a:noFill/>
        </p:spPr>
        <p:txBody>
          <a:bodyPr wrap="square" rtlCol="0">
            <a:spAutoFit/>
          </a:bodyPr>
          <a:lstStyle/>
          <a:p>
            <a:r>
              <a:rPr lang="en-US" sz="6000" b="1" dirty="0" smtClean="0"/>
              <a:t>Ephesians 4:32  cont’d</a:t>
            </a:r>
            <a:endParaRPr lang="en-US" sz="6000" b="1" dirty="0" smtClean="0"/>
          </a:p>
          <a:p>
            <a:r>
              <a:rPr lang="en-US" sz="4800" dirty="0" smtClean="0"/>
              <a:t>…just as God in Christ also has forgiven you.</a:t>
            </a:r>
          </a:p>
          <a:p>
            <a:endParaRPr lang="en-US" sz="4800" dirty="0"/>
          </a:p>
          <a:p>
            <a:r>
              <a:rPr lang="en-US" sz="4800" b="1" i="1" dirty="0" smtClean="0"/>
              <a:t>Will you extend the same undeserved mercy and grace to others that God gave to you?</a:t>
            </a:r>
            <a:endParaRPr lang="en-US" sz="4800" b="1" i="1" dirty="0"/>
          </a:p>
        </p:txBody>
      </p:sp>
    </p:spTree>
    <p:extLst>
      <p:ext uri="{BB962C8B-B14F-4D97-AF65-F5344CB8AC3E}">
        <p14:creationId xmlns:p14="http://schemas.microsoft.com/office/powerpoint/2010/main" val="3543652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0478" y="920063"/>
            <a:ext cx="7439222" cy="3785652"/>
          </a:xfrm>
          <a:prstGeom prst="rect">
            <a:avLst/>
          </a:prstGeom>
          <a:noFill/>
        </p:spPr>
        <p:txBody>
          <a:bodyPr wrap="square" rtlCol="0">
            <a:spAutoFit/>
          </a:bodyPr>
          <a:lstStyle/>
          <a:p>
            <a:r>
              <a:rPr lang="en-US" sz="6000" b="1" dirty="0" smtClean="0"/>
              <a:t>Your freedom and healing largely rest on how you respond to God’s call </a:t>
            </a:r>
            <a:r>
              <a:rPr lang="en-US" sz="6000" b="1" smtClean="0"/>
              <a:t>to forgive.</a:t>
            </a:r>
            <a:endParaRPr lang="en-US" sz="6000" b="1" dirty="0" smtClean="0"/>
          </a:p>
        </p:txBody>
      </p:sp>
    </p:spTree>
    <p:extLst>
      <p:ext uri="{BB962C8B-B14F-4D97-AF65-F5344CB8AC3E}">
        <p14:creationId xmlns:p14="http://schemas.microsoft.com/office/powerpoint/2010/main" val="34342708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TotalTime>
  <Words>673</Words>
  <Application>Microsoft Office PowerPoint</Application>
  <PresentationFormat>On-screen Show (4:3)</PresentationFormat>
  <Paragraphs>52</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Integris 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 Carroll</dc:creator>
  <cp:lastModifiedBy>Rich Miller</cp:lastModifiedBy>
  <cp:revision>6</cp:revision>
  <dcterms:created xsi:type="dcterms:W3CDTF">2014-04-10T18:34:22Z</dcterms:created>
  <dcterms:modified xsi:type="dcterms:W3CDTF">2015-03-03T14:14:10Z</dcterms:modified>
</cp:coreProperties>
</file>