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85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5" r:id="rId11"/>
    <p:sldId id="264" r:id="rId12"/>
    <p:sldId id="266" r:id="rId13"/>
    <p:sldId id="268" r:id="rId14"/>
    <p:sldId id="267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4" r:id="rId30"/>
    <p:sldId id="283" r:id="rId3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15" d="100"/>
          <a:sy n="115" d="100"/>
        </p:scale>
        <p:origin x="-104" y="-26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printerSettings" Target="printerSettings/printerSettings1.bin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61CC2-2770-F14C-BD77-236A38252C91}" type="datetimeFigureOut">
              <a:rPr lang="en-US" smtClean="0"/>
              <a:t>4/10/14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89820E-21D6-064D-82DC-D5E03B683B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67609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61CC2-2770-F14C-BD77-236A38252C91}" type="datetimeFigureOut">
              <a:rPr lang="en-US" smtClean="0"/>
              <a:t>4/10/14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89820E-21D6-064D-82DC-D5E03B683B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46388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61CC2-2770-F14C-BD77-236A38252C91}" type="datetimeFigureOut">
              <a:rPr lang="en-US" smtClean="0"/>
              <a:t>4/10/14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89820E-21D6-064D-82DC-D5E03B683B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17158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61CC2-2770-F14C-BD77-236A38252C91}" type="datetimeFigureOut">
              <a:rPr lang="en-US" smtClean="0"/>
              <a:t>4/10/14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89820E-21D6-064D-82DC-D5E03B683B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4423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61CC2-2770-F14C-BD77-236A38252C91}" type="datetimeFigureOut">
              <a:rPr lang="en-US" smtClean="0"/>
              <a:t>4/10/14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89820E-21D6-064D-82DC-D5E03B683B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03594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61CC2-2770-F14C-BD77-236A38252C91}" type="datetimeFigureOut">
              <a:rPr lang="en-US" smtClean="0"/>
              <a:t>4/10/14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89820E-21D6-064D-82DC-D5E03B683B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37655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61CC2-2770-F14C-BD77-236A38252C91}" type="datetimeFigureOut">
              <a:rPr lang="en-US" smtClean="0"/>
              <a:t>4/10/14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89820E-21D6-064D-82DC-D5E03B683B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13120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61CC2-2770-F14C-BD77-236A38252C91}" type="datetimeFigureOut">
              <a:rPr lang="en-US" smtClean="0"/>
              <a:t>4/10/14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89820E-21D6-064D-82DC-D5E03B683B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97950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61CC2-2770-F14C-BD77-236A38252C91}" type="datetimeFigureOut">
              <a:rPr lang="en-US" smtClean="0"/>
              <a:t>4/10/14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89820E-21D6-064D-82DC-D5E03B683B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85107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61CC2-2770-F14C-BD77-236A38252C91}" type="datetimeFigureOut">
              <a:rPr lang="en-US" smtClean="0"/>
              <a:t>4/10/14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89820E-21D6-064D-82DC-D5E03B683B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16316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61CC2-2770-F14C-BD77-236A38252C91}" type="datetimeFigureOut">
              <a:rPr lang="en-US" smtClean="0"/>
              <a:t>4/10/14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89820E-21D6-064D-82DC-D5E03B683B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97959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A61CC2-2770-F14C-BD77-236A38252C91}" type="datetimeFigureOut">
              <a:rPr lang="en-US" smtClean="0"/>
              <a:t>4/10/14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89820E-21D6-064D-82DC-D5E03B683B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71132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jpg"/><Relationship Id="rId3" Type="http://schemas.openxmlformats.org/officeDocument/2006/relationships/hyperlink" Target="http://www.biblegateway.com/passage/?search=Genesis+3&amp;version=NASB%23fen-NASB-63b" TargetMode="Externa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jpg"/><Relationship Id="rId3" Type="http://schemas.openxmlformats.org/officeDocument/2006/relationships/hyperlink" Target="http://www.biblegateway.com/passage/?search=Genesis+3&amp;version=NASB%23fen-NASB-64c" TargetMode="Externa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jp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jp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jp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jp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jp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jp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jp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jp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jp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jp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.jp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.jp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jp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jp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.jp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jp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0.jp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jp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1.jp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jp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jp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2.jp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960730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123159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09217" y="2137943"/>
            <a:ext cx="7255566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500" b="1" dirty="0" smtClean="0">
                <a:solidFill>
                  <a:schemeClr val="accent6">
                    <a:lumMod val="50000"/>
                  </a:schemeClr>
                </a:solidFill>
              </a:rPr>
              <a:t>Genesis </a:t>
            </a:r>
            <a:r>
              <a:rPr lang="en-US" sz="6500" b="1" dirty="0">
                <a:solidFill>
                  <a:schemeClr val="accent6">
                    <a:lumMod val="50000"/>
                  </a:schemeClr>
                </a:solidFill>
              </a:rPr>
              <a:t>2:25  </a:t>
            </a:r>
            <a:endParaRPr lang="en-US" sz="6500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r>
              <a:rPr lang="en-US" sz="4500" dirty="0" smtClean="0"/>
              <a:t>And </a:t>
            </a:r>
            <a:r>
              <a:rPr lang="en-US" sz="4500" dirty="0"/>
              <a:t>the man and his wife were both naked and were not ashamed</a:t>
            </a:r>
            <a:r>
              <a:rPr lang="en-US" sz="4500" dirty="0" smtClean="0"/>
              <a:t>.</a:t>
            </a:r>
            <a:endParaRPr lang="en-US" sz="4500" dirty="0"/>
          </a:p>
        </p:txBody>
      </p:sp>
    </p:spTree>
    <p:extLst>
      <p:ext uri="{BB962C8B-B14F-4D97-AF65-F5344CB8AC3E}">
        <p14:creationId xmlns:p14="http://schemas.microsoft.com/office/powerpoint/2010/main" val="631617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09217" y="795136"/>
            <a:ext cx="7255566" cy="5940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500" b="1" dirty="0" smtClean="0">
                <a:solidFill>
                  <a:srgbClr val="984807"/>
                </a:solidFill>
              </a:rPr>
              <a:t>Genesis </a:t>
            </a:r>
            <a:r>
              <a:rPr lang="en-US" sz="6500" b="1" dirty="0">
                <a:solidFill>
                  <a:srgbClr val="984807"/>
                </a:solidFill>
              </a:rPr>
              <a:t>3:6 </a:t>
            </a:r>
            <a:r>
              <a:rPr lang="en-US" sz="4500" b="1" baseline="30000" dirty="0"/>
              <a:t> </a:t>
            </a:r>
            <a:r>
              <a:rPr lang="en-US" sz="4500" dirty="0"/>
              <a:t>When the woman saw that the tree was good for food, and that it was a delight to the eyes, and that the tree was desirable to make </a:t>
            </a:r>
            <a:r>
              <a:rPr lang="en-US" sz="4500" i="1" dirty="0"/>
              <a:t>one</a:t>
            </a:r>
            <a:r>
              <a:rPr lang="en-US" sz="4500" dirty="0"/>
              <a:t> wise, she took from its fruit and ate; and she gave also to her husband </a:t>
            </a:r>
            <a:r>
              <a:rPr lang="en-US" sz="4500" dirty="0" smtClean="0"/>
              <a:t>with…</a:t>
            </a:r>
            <a:endParaRPr lang="en-US" sz="4500" dirty="0"/>
          </a:p>
        </p:txBody>
      </p:sp>
    </p:spTree>
    <p:extLst>
      <p:ext uri="{BB962C8B-B14F-4D97-AF65-F5344CB8AC3E}">
        <p14:creationId xmlns:p14="http://schemas.microsoft.com/office/powerpoint/2010/main" val="1820085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09217" y="927652"/>
            <a:ext cx="7255566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500" dirty="0" smtClean="0"/>
              <a:t>her</a:t>
            </a:r>
            <a:r>
              <a:rPr lang="en-US" sz="4500" dirty="0"/>
              <a:t>, and he ate. </a:t>
            </a:r>
            <a:r>
              <a:rPr lang="en-US" sz="4500" b="1" baseline="30000" dirty="0"/>
              <a:t>7 </a:t>
            </a:r>
            <a:r>
              <a:rPr lang="en-US" sz="4500" dirty="0"/>
              <a:t>Then the eyes of both of them were opened, and they knew that they were naked; and they sewed fig leaves together and made themselves </a:t>
            </a:r>
            <a:r>
              <a:rPr lang="en-US" sz="4500" b="1" baseline="30000" dirty="0"/>
              <a:t>[</a:t>
            </a:r>
            <a:r>
              <a:rPr lang="en-US" sz="4500" b="1" u="sng" baseline="30000" dirty="0">
                <a:hlinkClick r:id="rId3" tooltip="See footnote b"/>
              </a:rPr>
              <a:t>b</a:t>
            </a:r>
            <a:r>
              <a:rPr lang="en-US" sz="4500" b="1" baseline="30000" dirty="0"/>
              <a:t>]</a:t>
            </a:r>
            <a:r>
              <a:rPr lang="en-US" sz="4500" dirty="0"/>
              <a:t>loin coverings. </a:t>
            </a:r>
            <a:r>
              <a:rPr lang="en-US" sz="4500" b="1" baseline="30000" dirty="0"/>
              <a:t>8 </a:t>
            </a:r>
            <a:r>
              <a:rPr lang="en-US" sz="4500" dirty="0"/>
              <a:t>They heard the sound of the </a:t>
            </a:r>
            <a:r>
              <a:rPr lang="en-US" sz="4500" cap="small" dirty="0"/>
              <a:t>Lord</a:t>
            </a:r>
            <a:r>
              <a:rPr lang="en-US" sz="4500" dirty="0"/>
              <a:t> </a:t>
            </a:r>
            <a:r>
              <a:rPr lang="en-US" sz="4500" dirty="0" smtClean="0"/>
              <a:t>God…</a:t>
            </a:r>
            <a:endParaRPr lang="en-US" sz="4500" dirty="0"/>
          </a:p>
        </p:txBody>
      </p:sp>
    </p:spTree>
    <p:extLst>
      <p:ext uri="{BB962C8B-B14F-4D97-AF65-F5344CB8AC3E}">
        <p14:creationId xmlns:p14="http://schemas.microsoft.com/office/powerpoint/2010/main" val="25235847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09217" y="927652"/>
            <a:ext cx="7255566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500" dirty="0" smtClean="0"/>
              <a:t>walking in the garden in the </a:t>
            </a:r>
            <a:r>
              <a:rPr lang="en-US" sz="4500" b="1" baseline="30000" dirty="0" smtClean="0"/>
              <a:t>[</a:t>
            </a:r>
            <a:r>
              <a:rPr lang="en-US" sz="4500" b="1" u="sng" baseline="30000" dirty="0" smtClean="0">
                <a:hlinkClick r:id="rId3" tooltip="See footnote c"/>
              </a:rPr>
              <a:t>c</a:t>
            </a:r>
            <a:r>
              <a:rPr lang="en-US" sz="4500" b="1" baseline="30000" dirty="0" smtClean="0"/>
              <a:t>]</a:t>
            </a:r>
            <a:r>
              <a:rPr lang="en-US" sz="4500" dirty="0" smtClean="0"/>
              <a:t>cool of the day, and the man and his wife hid themselves from the presence of the </a:t>
            </a:r>
            <a:r>
              <a:rPr lang="en-US" sz="4500" cap="small" dirty="0" smtClean="0"/>
              <a:t>Lord</a:t>
            </a:r>
            <a:r>
              <a:rPr lang="en-US" sz="4500" dirty="0" smtClean="0"/>
              <a:t> God among the trees of the garden. </a:t>
            </a:r>
            <a:r>
              <a:rPr lang="en-US" sz="4500" b="1" baseline="30000" dirty="0" smtClean="0"/>
              <a:t>9 </a:t>
            </a:r>
            <a:r>
              <a:rPr lang="en-US" sz="4500" dirty="0" smtClean="0"/>
              <a:t>Then the </a:t>
            </a:r>
            <a:r>
              <a:rPr lang="en-US" sz="4500" cap="small" dirty="0" smtClean="0"/>
              <a:t>Lord</a:t>
            </a:r>
            <a:r>
              <a:rPr lang="en-US" sz="4500" dirty="0" smtClean="0"/>
              <a:t> God called to the man, and said to him,…</a:t>
            </a:r>
            <a:endParaRPr lang="en-US" sz="4500" dirty="0"/>
          </a:p>
        </p:txBody>
      </p:sp>
    </p:spTree>
    <p:extLst>
      <p:ext uri="{BB962C8B-B14F-4D97-AF65-F5344CB8AC3E}">
        <p14:creationId xmlns:p14="http://schemas.microsoft.com/office/powerpoint/2010/main" val="25102384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09217" y="1910519"/>
            <a:ext cx="7255566" cy="3554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500" dirty="0" smtClean="0"/>
              <a:t>“Where are you?” </a:t>
            </a:r>
            <a:r>
              <a:rPr lang="en-US" sz="4500" b="1" baseline="30000" dirty="0" smtClean="0"/>
              <a:t>10 </a:t>
            </a:r>
            <a:r>
              <a:rPr lang="en-US" sz="4500" dirty="0" smtClean="0"/>
              <a:t>He said, “I heard the sound of You in the garden, and I was afraid because I was naked; so I hid myself.”</a:t>
            </a:r>
          </a:p>
        </p:txBody>
      </p:sp>
    </p:spTree>
    <p:extLst>
      <p:ext uri="{BB962C8B-B14F-4D97-AF65-F5344CB8AC3E}">
        <p14:creationId xmlns:p14="http://schemas.microsoft.com/office/powerpoint/2010/main" val="17980709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09217" y="2054084"/>
            <a:ext cx="725556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500" b="1" dirty="0" smtClean="0">
                <a:solidFill>
                  <a:srgbClr val="984807"/>
                </a:solidFill>
              </a:rPr>
              <a:t>Where did shame</a:t>
            </a:r>
            <a:br>
              <a:rPr lang="en-US" sz="6500" b="1" dirty="0" smtClean="0">
                <a:solidFill>
                  <a:srgbClr val="984807"/>
                </a:solidFill>
              </a:rPr>
            </a:br>
            <a:r>
              <a:rPr lang="en-US" sz="6500" b="1" dirty="0" smtClean="0">
                <a:solidFill>
                  <a:srgbClr val="984807"/>
                </a:solidFill>
              </a:rPr>
              <a:t>start for you?</a:t>
            </a:r>
            <a:endParaRPr lang="en-US" sz="6500" dirty="0" smtClean="0">
              <a:solidFill>
                <a:srgbClr val="984807"/>
              </a:solidFill>
            </a:endParaRPr>
          </a:p>
          <a:p>
            <a:r>
              <a:rPr lang="en-US" sz="5000" dirty="0" smtClean="0"/>
              <a:t>Culture | Family | Past Sin</a:t>
            </a:r>
            <a:endParaRPr lang="en-US" sz="5000" dirty="0"/>
          </a:p>
        </p:txBody>
      </p:sp>
    </p:spTree>
    <p:extLst>
      <p:ext uri="{BB962C8B-B14F-4D97-AF65-F5344CB8AC3E}">
        <p14:creationId xmlns:p14="http://schemas.microsoft.com/office/powerpoint/2010/main" val="27880813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904656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09217" y="2109304"/>
            <a:ext cx="7255566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500" b="1" dirty="0" smtClean="0">
                <a:solidFill>
                  <a:srgbClr val="984807"/>
                </a:solidFill>
              </a:rPr>
              <a:t>Proverbs 18:13 </a:t>
            </a:r>
          </a:p>
          <a:p>
            <a:r>
              <a:rPr lang="en-US" sz="4500" dirty="0" smtClean="0"/>
              <a:t>He who gives an answer before he hears, It is folly and shame to him.</a:t>
            </a:r>
            <a:endParaRPr lang="en-US" sz="4500" dirty="0" smtClean="0"/>
          </a:p>
        </p:txBody>
      </p:sp>
    </p:spTree>
    <p:extLst>
      <p:ext uri="{BB962C8B-B14F-4D97-AF65-F5344CB8AC3E}">
        <p14:creationId xmlns:p14="http://schemas.microsoft.com/office/powerpoint/2010/main" val="40905671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09217" y="1656518"/>
            <a:ext cx="7255566" cy="386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500" b="1" dirty="0" smtClean="0">
                <a:solidFill>
                  <a:srgbClr val="984807"/>
                </a:solidFill>
              </a:rPr>
              <a:t>Proverbs 19:26 </a:t>
            </a:r>
          </a:p>
          <a:p>
            <a:r>
              <a:rPr lang="en-US" sz="4500" dirty="0" smtClean="0"/>
              <a:t>He who assaults </a:t>
            </a:r>
            <a:r>
              <a:rPr lang="en-US" sz="4500" i="1" dirty="0" smtClean="0"/>
              <a:t>his</a:t>
            </a:r>
            <a:r>
              <a:rPr lang="en-US" sz="4500" dirty="0" smtClean="0"/>
              <a:t> father  </a:t>
            </a:r>
            <a:r>
              <a:rPr lang="en-US" sz="4500" i="1" dirty="0" smtClean="0"/>
              <a:t>and</a:t>
            </a:r>
            <a:r>
              <a:rPr lang="en-US" sz="4500" dirty="0" smtClean="0"/>
              <a:t> drives </a:t>
            </a:r>
            <a:r>
              <a:rPr lang="en-US" sz="4500" i="1" dirty="0" smtClean="0"/>
              <a:t>his</a:t>
            </a:r>
            <a:r>
              <a:rPr lang="en-US" sz="4500" dirty="0" smtClean="0"/>
              <a:t> mother </a:t>
            </a:r>
            <a:br>
              <a:rPr lang="en-US" sz="4500" dirty="0" smtClean="0"/>
            </a:br>
            <a:r>
              <a:rPr lang="en-US" sz="4500" dirty="0" smtClean="0"/>
              <a:t>away is a shameful and disgraceful son.</a:t>
            </a:r>
          </a:p>
        </p:txBody>
      </p:sp>
    </p:spTree>
    <p:extLst>
      <p:ext uri="{BB962C8B-B14F-4D97-AF65-F5344CB8AC3E}">
        <p14:creationId xmlns:p14="http://schemas.microsoft.com/office/powerpoint/2010/main" val="35573080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09217" y="1932608"/>
            <a:ext cx="7255566" cy="386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500" b="1" dirty="0" smtClean="0">
                <a:solidFill>
                  <a:srgbClr val="984807"/>
                </a:solidFill>
              </a:rPr>
              <a:t>Proverbs 29:15 </a:t>
            </a:r>
          </a:p>
          <a:p>
            <a:r>
              <a:rPr lang="en-US" sz="4500" dirty="0" smtClean="0"/>
              <a:t>The rod and reproof give wisdom, But a child who gets his own way brings shame to his mother.</a:t>
            </a:r>
          </a:p>
        </p:txBody>
      </p:sp>
    </p:spTree>
    <p:extLst>
      <p:ext uri="{BB962C8B-B14F-4D97-AF65-F5344CB8AC3E}">
        <p14:creationId xmlns:p14="http://schemas.microsoft.com/office/powerpoint/2010/main" val="25992028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106668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09217" y="1855304"/>
            <a:ext cx="7255566" cy="386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500" b="1" dirty="0" smtClean="0">
                <a:solidFill>
                  <a:srgbClr val="984807"/>
                </a:solidFill>
              </a:rPr>
              <a:t>Proverbs 12:4 </a:t>
            </a:r>
          </a:p>
          <a:p>
            <a:r>
              <a:rPr lang="en-US" sz="4500" dirty="0" smtClean="0"/>
              <a:t>An excellent wife is the crown of her husband, But she who shames </a:t>
            </a:r>
            <a:r>
              <a:rPr lang="en-US" sz="4500" i="1" dirty="0" smtClean="0"/>
              <a:t>him</a:t>
            </a:r>
            <a:r>
              <a:rPr lang="en-US" sz="4500" dirty="0" smtClean="0"/>
              <a:t> is like rottenness in his bones.</a:t>
            </a:r>
          </a:p>
        </p:txBody>
      </p:sp>
    </p:spTree>
    <p:extLst>
      <p:ext uri="{BB962C8B-B14F-4D97-AF65-F5344CB8AC3E}">
        <p14:creationId xmlns:p14="http://schemas.microsoft.com/office/powerpoint/2010/main" val="9620130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09217" y="927652"/>
            <a:ext cx="7255566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500" b="1" dirty="0" smtClean="0">
                <a:solidFill>
                  <a:srgbClr val="984807"/>
                </a:solidFill>
              </a:rPr>
              <a:t>What does shame look like?</a:t>
            </a:r>
            <a:endParaRPr lang="en-US" sz="4500" dirty="0" smtClean="0">
              <a:solidFill>
                <a:srgbClr val="984807"/>
              </a:solidFill>
            </a:endParaRPr>
          </a:p>
          <a:p>
            <a:pPr marL="457200" indent="-457200">
              <a:buFont typeface="Arial"/>
              <a:buChar char="•"/>
            </a:pPr>
            <a:r>
              <a:rPr lang="en-US" sz="3500" b="1" dirty="0" smtClean="0"/>
              <a:t>S</a:t>
            </a:r>
            <a:r>
              <a:rPr lang="en-US" sz="3500" dirty="0" smtClean="0"/>
              <a:t>elf-hatred or self-consciousness</a:t>
            </a:r>
          </a:p>
          <a:p>
            <a:pPr marL="457200" indent="-457200">
              <a:buFont typeface="Arial"/>
              <a:buChar char="•"/>
            </a:pPr>
            <a:r>
              <a:rPr lang="en-US" sz="3500" b="1" dirty="0" smtClean="0"/>
              <a:t>H</a:t>
            </a:r>
            <a:r>
              <a:rPr lang="en-US" sz="3500" dirty="0" smtClean="0"/>
              <a:t>iding your true self for fear of rejection</a:t>
            </a:r>
          </a:p>
          <a:p>
            <a:pPr marL="457200" indent="-457200">
              <a:buFont typeface="Arial"/>
              <a:buChar char="•"/>
            </a:pPr>
            <a:r>
              <a:rPr lang="en-US" sz="3500" b="1" dirty="0" smtClean="0"/>
              <a:t>A</a:t>
            </a:r>
            <a:r>
              <a:rPr lang="en-US" sz="3500" dirty="0" smtClean="0"/>
              <a:t>nger toward those who caused your shame</a:t>
            </a:r>
          </a:p>
          <a:p>
            <a:pPr marL="457200" indent="-457200">
              <a:buFont typeface="Arial"/>
              <a:buChar char="•"/>
            </a:pPr>
            <a:r>
              <a:rPr lang="en-US" sz="3500" b="1" dirty="0" smtClean="0"/>
              <a:t>M</a:t>
            </a:r>
            <a:r>
              <a:rPr lang="en-US" sz="3500" dirty="0" smtClean="0"/>
              <a:t>edicating to numb your pain and shame</a:t>
            </a:r>
          </a:p>
          <a:p>
            <a:pPr marL="457200" indent="-457200">
              <a:buFont typeface="Arial"/>
              <a:buChar char="•"/>
            </a:pPr>
            <a:r>
              <a:rPr lang="en-US" sz="3500" b="1" dirty="0" smtClean="0"/>
              <a:t>E</a:t>
            </a:r>
            <a:r>
              <a:rPr lang="en-US" sz="3500" dirty="0" smtClean="0"/>
              <a:t>xcelling in other areas to compensate for shame</a:t>
            </a:r>
          </a:p>
        </p:txBody>
      </p:sp>
    </p:spTree>
    <p:extLst>
      <p:ext uri="{BB962C8B-B14F-4D97-AF65-F5344CB8AC3E}">
        <p14:creationId xmlns:p14="http://schemas.microsoft.com/office/powerpoint/2010/main" val="15825606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9403451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10433" y="585310"/>
            <a:ext cx="8150089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984807"/>
                </a:solidFill>
              </a:rPr>
              <a:t>Lying about your past</a:t>
            </a:r>
          </a:p>
          <a:p>
            <a:r>
              <a:rPr lang="en-US" sz="4000" dirty="0" smtClean="0"/>
              <a:t>Pretending everything is OK</a:t>
            </a:r>
          </a:p>
          <a:p>
            <a:r>
              <a:rPr lang="en-US" sz="4000" b="1" dirty="0" smtClean="0">
                <a:solidFill>
                  <a:srgbClr val="984807"/>
                </a:solidFill>
              </a:rPr>
              <a:t>Blame-shifting</a:t>
            </a:r>
          </a:p>
          <a:p>
            <a:r>
              <a:rPr lang="en-US" sz="4000" dirty="0" smtClean="0"/>
              <a:t>Compromising moral or </a:t>
            </a:r>
            <a:br>
              <a:rPr lang="en-US" sz="4000" dirty="0" smtClean="0"/>
            </a:br>
            <a:r>
              <a:rPr lang="en-US" sz="4000" dirty="0" smtClean="0"/>
              <a:t>biblical values</a:t>
            </a:r>
          </a:p>
          <a:p>
            <a:r>
              <a:rPr lang="en-US" sz="4000" b="1" dirty="0" smtClean="0">
                <a:solidFill>
                  <a:srgbClr val="984807"/>
                </a:solidFill>
              </a:rPr>
              <a:t>Compensating for areas of shame </a:t>
            </a:r>
            <a:br>
              <a:rPr lang="en-US" sz="4000" b="1" dirty="0" smtClean="0">
                <a:solidFill>
                  <a:srgbClr val="984807"/>
                </a:solidFill>
              </a:rPr>
            </a:br>
            <a:r>
              <a:rPr lang="en-US" sz="4000" b="1" dirty="0" smtClean="0">
                <a:solidFill>
                  <a:srgbClr val="984807"/>
                </a:solidFill>
              </a:rPr>
              <a:t>by seeking to excel in others</a:t>
            </a:r>
          </a:p>
          <a:p>
            <a:r>
              <a:rPr lang="en-US" sz="4000" dirty="0" smtClean="0"/>
              <a:t>Criticizing others who have the </a:t>
            </a:r>
            <a:br>
              <a:rPr lang="en-US" sz="4000" dirty="0" smtClean="0"/>
            </a:br>
            <a:r>
              <a:rPr lang="en-US" sz="4000" dirty="0" smtClean="0"/>
              <a:t>same weaknesses as you</a:t>
            </a:r>
          </a:p>
          <a:p>
            <a:r>
              <a:rPr lang="en-US" sz="4000" b="1" dirty="0" smtClean="0">
                <a:solidFill>
                  <a:srgbClr val="984807"/>
                </a:solidFill>
              </a:rPr>
              <a:t>Self-medicating to numb the pain</a:t>
            </a:r>
          </a:p>
        </p:txBody>
      </p:sp>
    </p:spTree>
    <p:extLst>
      <p:ext uri="{BB962C8B-B14F-4D97-AF65-F5344CB8AC3E}">
        <p14:creationId xmlns:p14="http://schemas.microsoft.com/office/powerpoint/2010/main" val="18581220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730207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9097131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09217" y="2032000"/>
            <a:ext cx="7255566" cy="386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500" b="1" dirty="0" smtClean="0">
                <a:solidFill>
                  <a:srgbClr val="984807"/>
                </a:solidFill>
              </a:rPr>
              <a:t>Psalm 25:20</a:t>
            </a:r>
            <a:r>
              <a:rPr lang="en-US" sz="4500" b="1" dirty="0" smtClean="0"/>
              <a:t/>
            </a:r>
            <a:br>
              <a:rPr lang="en-US" sz="4500" b="1" dirty="0" smtClean="0"/>
            </a:br>
            <a:r>
              <a:rPr lang="en-US" sz="4500" dirty="0" smtClean="0"/>
              <a:t>Guard my soul and deliver me; Do not let me be  ashamed, for I take refuge </a:t>
            </a:r>
            <a:br>
              <a:rPr lang="en-US" sz="4500" dirty="0" smtClean="0"/>
            </a:br>
            <a:r>
              <a:rPr lang="en-US" sz="4500" dirty="0" smtClean="0"/>
              <a:t>in You.</a:t>
            </a:r>
          </a:p>
        </p:txBody>
      </p:sp>
    </p:spTree>
    <p:extLst>
      <p:ext uri="{BB962C8B-B14F-4D97-AF65-F5344CB8AC3E}">
        <p14:creationId xmlns:p14="http://schemas.microsoft.com/office/powerpoint/2010/main" val="421718057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09217" y="2385391"/>
            <a:ext cx="7255566" cy="24776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500" b="1" dirty="0" smtClean="0">
                <a:solidFill>
                  <a:srgbClr val="984807"/>
                </a:solidFill>
              </a:rPr>
              <a:t>Psalm 31:17</a:t>
            </a:r>
            <a:r>
              <a:rPr lang="en-US" sz="4500" b="1" dirty="0" smtClean="0"/>
              <a:t/>
            </a:r>
            <a:br>
              <a:rPr lang="en-US" sz="4500" b="1" dirty="0" smtClean="0"/>
            </a:br>
            <a:r>
              <a:rPr lang="en-US" sz="4500" dirty="0" smtClean="0"/>
              <a:t>Let me not be put to shame, O </a:t>
            </a:r>
            <a:r>
              <a:rPr lang="en-US" sz="4500" cap="small" dirty="0" smtClean="0"/>
              <a:t>Lord</a:t>
            </a:r>
            <a:r>
              <a:rPr lang="en-US" sz="4500" dirty="0" smtClean="0"/>
              <a:t>, for I call upon You.</a:t>
            </a:r>
          </a:p>
        </p:txBody>
      </p:sp>
    </p:spTree>
    <p:extLst>
      <p:ext uri="{BB962C8B-B14F-4D97-AF65-F5344CB8AC3E}">
        <p14:creationId xmlns:p14="http://schemas.microsoft.com/office/powerpoint/2010/main" val="378945424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5097462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09217" y="1921565"/>
            <a:ext cx="7255566" cy="386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500" b="1" dirty="0" smtClean="0">
                <a:solidFill>
                  <a:srgbClr val="984807"/>
                </a:solidFill>
              </a:rPr>
              <a:t>1 Corinthians 4:14  </a:t>
            </a:r>
          </a:p>
          <a:p>
            <a:r>
              <a:rPr lang="en-US" sz="4500" dirty="0" smtClean="0"/>
              <a:t>I do not write these things to shame you, but to admonish you as my beloved children.</a:t>
            </a:r>
          </a:p>
        </p:txBody>
      </p:sp>
    </p:spTree>
    <p:extLst>
      <p:ext uri="{BB962C8B-B14F-4D97-AF65-F5344CB8AC3E}">
        <p14:creationId xmlns:p14="http://schemas.microsoft.com/office/powerpoint/2010/main" val="324858476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4172357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09217" y="795136"/>
            <a:ext cx="7255566" cy="5940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500" b="1" dirty="0" smtClean="0">
                <a:solidFill>
                  <a:srgbClr val="984807"/>
                </a:solidFill>
              </a:rPr>
              <a:t>Hebrews 12:2  </a:t>
            </a:r>
            <a:r>
              <a:rPr lang="en-US" sz="4500" b="1" dirty="0" smtClean="0"/>
              <a:t/>
            </a:r>
            <a:br>
              <a:rPr lang="en-US" sz="4500" b="1" dirty="0" smtClean="0"/>
            </a:br>
            <a:r>
              <a:rPr lang="en-US" sz="4500" dirty="0" smtClean="0"/>
              <a:t>fixing our eyes on Jesus, the author and </a:t>
            </a:r>
            <a:r>
              <a:rPr lang="en-US" sz="4500" dirty="0" err="1" smtClean="0"/>
              <a:t>perfecter</a:t>
            </a:r>
            <a:r>
              <a:rPr lang="en-US" sz="4500" dirty="0" smtClean="0"/>
              <a:t> of faith, who for the joy set before Him endured the cross, despising the shame, and has sat down at the right hand of the throne of God.</a:t>
            </a:r>
          </a:p>
        </p:txBody>
      </p:sp>
    </p:spTree>
    <p:extLst>
      <p:ext uri="{BB962C8B-B14F-4D97-AF65-F5344CB8AC3E}">
        <p14:creationId xmlns:p14="http://schemas.microsoft.com/office/powerpoint/2010/main" val="216064298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6122043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09217" y="1203739"/>
            <a:ext cx="7255566" cy="5247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500" b="1" dirty="0" smtClean="0">
                <a:solidFill>
                  <a:srgbClr val="984807"/>
                </a:solidFill>
              </a:rPr>
              <a:t>1 Peter 4:16  </a:t>
            </a:r>
            <a:r>
              <a:rPr lang="en-US" sz="4500" b="1" dirty="0" smtClean="0"/>
              <a:t/>
            </a:r>
            <a:br>
              <a:rPr lang="en-US" sz="4500" b="1" dirty="0" smtClean="0"/>
            </a:br>
            <a:r>
              <a:rPr lang="en-US" sz="4500" dirty="0" smtClean="0"/>
              <a:t>but if </a:t>
            </a:r>
            <a:r>
              <a:rPr lang="en-US" sz="4500" i="1" dirty="0" smtClean="0"/>
              <a:t>anyone suffers</a:t>
            </a:r>
            <a:r>
              <a:rPr lang="en-US" sz="4500" dirty="0" smtClean="0"/>
              <a:t> as a Christian, he is not to be ashamed, but is to glorify God in this name. Embrace your new place of honor clothed in the righteousness of Christ.</a:t>
            </a:r>
          </a:p>
        </p:txBody>
      </p:sp>
    </p:spTree>
    <p:extLst>
      <p:ext uri="{BB962C8B-B14F-4D97-AF65-F5344CB8AC3E}">
        <p14:creationId xmlns:p14="http://schemas.microsoft.com/office/powerpoint/2010/main" val="71856401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09216" y="750964"/>
            <a:ext cx="7476435" cy="5940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500" b="1" dirty="0" smtClean="0">
                <a:solidFill>
                  <a:srgbClr val="984807"/>
                </a:solidFill>
              </a:rPr>
              <a:t>Revelation 3:18  </a:t>
            </a:r>
            <a:r>
              <a:rPr lang="en-US" sz="4500" b="1" dirty="0" smtClean="0"/>
              <a:t/>
            </a:r>
            <a:br>
              <a:rPr lang="en-US" sz="4500" b="1" dirty="0" smtClean="0"/>
            </a:br>
            <a:r>
              <a:rPr lang="en-US" sz="4500" dirty="0" smtClean="0"/>
              <a:t>I advise you to buy from Me gold refined by fire so that you may become rich, and white garments so that you may clothe yourself, and </a:t>
            </a:r>
            <a:r>
              <a:rPr lang="en-US" sz="4500" i="1" dirty="0" smtClean="0"/>
              <a:t>that</a:t>
            </a:r>
            <a:r>
              <a:rPr lang="en-US" sz="4500" dirty="0" smtClean="0"/>
              <a:t>  the shame of your nakedness will not be revealed.</a:t>
            </a:r>
          </a:p>
        </p:txBody>
      </p:sp>
    </p:spTree>
    <p:extLst>
      <p:ext uri="{BB962C8B-B14F-4D97-AF65-F5344CB8AC3E}">
        <p14:creationId xmlns:p14="http://schemas.microsoft.com/office/powerpoint/2010/main" val="356727414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5313056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09217" y="1590261"/>
            <a:ext cx="7255566" cy="45550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500" b="1" dirty="0" smtClean="0">
                <a:solidFill>
                  <a:srgbClr val="984807"/>
                </a:solidFill>
              </a:rPr>
              <a:t>2 Corinthians 5:21  </a:t>
            </a:r>
          </a:p>
          <a:p>
            <a:r>
              <a:rPr lang="en-US" sz="4500" dirty="0" smtClean="0"/>
              <a:t>For our sake he made him (Jesus) to be sin who knew no sin, so that in him we might become the righteousness of God.</a:t>
            </a:r>
          </a:p>
        </p:txBody>
      </p:sp>
    </p:spTree>
    <p:extLst>
      <p:ext uri="{BB962C8B-B14F-4D97-AF65-F5344CB8AC3E}">
        <p14:creationId xmlns:p14="http://schemas.microsoft.com/office/powerpoint/2010/main" val="41041471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60</TotalTime>
  <Words>230</Words>
  <Application>Microsoft Macintosh PowerPoint</Application>
  <PresentationFormat>On-screen Show (4:3)</PresentationFormat>
  <Paragraphs>38</Paragraphs>
  <Slides>30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1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Integris Design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Ken Carroll</dc:creator>
  <cp:lastModifiedBy>Ken Carroll</cp:lastModifiedBy>
  <cp:revision>8</cp:revision>
  <dcterms:created xsi:type="dcterms:W3CDTF">2014-04-10T15:48:56Z</dcterms:created>
  <dcterms:modified xsi:type="dcterms:W3CDTF">2014-04-10T16:49:55Z</dcterms:modified>
</cp:coreProperties>
</file>