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264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47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29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406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215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75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090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337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058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971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665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05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938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1498703"/>
            <a:ext cx="7489682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/>
              <a:t>Most </a:t>
            </a:r>
            <a:r>
              <a:rPr lang="en-US" sz="4500" dirty="0"/>
              <a:t>Christians </a:t>
            </a:r>
            <a:r>
              <a:rPr lang="en-US" sz="4500" dirty="0" smtClean="0"/>
              <a:t>are dangerously </a:t>
            </a:r>
            <a:r>
              <a:rPr lang="en-US" sz="4500" b="1" dirty="0">
                <a:solidFill>
                  <a:srgbClr val="984807"/>
                </a:solidFill>
              </a:rPr>
              <a:t>unaware</a:t>
            </a:r>
            <a:r>
              <a:rPr lang="en-US" sz="4500" dirty="0"/>
              <a:t> </a:t>
            </a:r>
            <a:r>
              <a:rPr lang="en-US" sz="4500" dirty="0" smtClean="0"/>
              <a:t>of who </a:t>
            </a:r>
            <a:r>
              <a:rPr lang="en-US" sz="4500" dirty="0"/>
              <a:t>they really are </a:t>
            </a:r>
            <a:r>
              <a:rPr lang="en-US" sz="4500" dirty="0" smtClean="0"/>
              <a:t>in </a:t>
            </a:r>
            <a:r>
              <a:rPr lang="en-US" sz="4500" dirty="0"/>
              <a:t>Christ, and so they are impotent to exercise the spiritual authority that </a:t>
            </a:r>
            <a:r>
              <a:rPr lang="en-US" sz="4500" dirty="0" smtClean="0"/>
              <a:t/>
            </a:r>
            <a:br>
              <a:rPr lang="en-US" sz="4500" dirty="0" smtClean="0"/>
            </a:br>
            <a:r>
              <a:rPr lang="en-US" sz="4500" dirty="0" smtClean="0"/>
              <a:t>they </a:t>
            </a:r>
            <a:r>
              <a:rPr lang="en-US" sz="4500" dirty="0"/>
              <a:t>have in Him</a:t>
            </a:r>
          </a:p>
          <a:p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1970868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1771718"/>
            <a:ext cx="7157335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Because of the ignorance, confusion, rebellion and division in the Church, Satan has been able to get away with </a:t>
            </a:r>
            <a:r>
              <a:rPr lang="en-US" sz="4800" b="1" dirty="0">
                <a:solidFill>
                  <a:srgbClr val="984807"/>
                </a:solidFill>
              </a:rPr>
              <a:t>murder</a:t>
            </a:r>
            <a:r>
              <a:rPr lang="en-US" sz="4800" b="1" dirty="0"/>
              <a:t>.</a:t>
            </a:r>
            <a:endParaRPr lang="en-US" sz="4800" dirty="0"/>
          </a:p>
          <a:p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3718121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1201949"/>
            <a:ext cx="7157335" cy="595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/>
              <a:t>It is long past time for the sleeping Church to awaken to the reality of the spiritual battle and the tremendous authority of the Lord Jesus and how He desires </a:t>
            </a:r>
            <a:r>
              <a:rPr lang="en-US" sz="4200" dirty="0" smtClean="0"/>
              <a:t>to </a:t>
            </a:r>
            <a:r>
              <a:rPr lang="en-US" sz="4200" dirty="0"/>
              <a:t>exercise it through His unified, praying, submitted people.</a:t>
            </a:r>
          </a:p>
          <a:p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1942765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523" y="2263778"/>
            <a:ext cx="715733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 </a:t>
            </a:r>
            <a:r>
              <a:rPr lang="en-US" sz="4400" dirty="0" smtClean="0"/>
              <a:t>We </a:t>
            </a:r>
            <a:r>
              <a:rPr lang="en-US" sz="4400" dirty="0"/>
              <a:t>must understand the </a:t>
            </a:r>
            <a:br>
              <a:rPr lang="en-US" sz="4400" dirty="0"/>
            </a:br>
            <a:r>
              <a:rPr lang="en-US" sz="4400" dirty="0" smtClean="0"/>
              <a:t>difference </a:t>
            </a:r>
            <a:r>
              <a:rPr lang="en-US" sz="4400" dirty="0"/>
              <a:t>between </a:t>
            </a:r>
            <a:br>
              <a:rPr lang="en-US" sz="4400" dirty="0"/>
            </a:br>
            <a:r>
              <a:rPr lang="en-US" sz="4400" dirty="0" smtClean="0"/>
              <a:t>power </a:t>
            </a:r>
            <a:r>
              <a:rPr lang="en-US" sz="4400" dirty="0"/>
              <a:t>and authority.</a:t>
            </a:r>
          </a:p>
        </p:txBody>
      </p:sp>
    </p:spTree>
    <p:extLst>
      <p:ext uri="{BB962C8B-B14F-4D97-AF65-F5344CB8AC3E}">
        <p14:creationId xmlns:p14="http://schemas.microsoft.com/office/powerpoint/2010/main" val="1708835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1949771"/>
            <a:ext cx="7396865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>
                <a:solidFill>
                  <a:srgbClr val="984807"/>
                </a:solidFill>
              </a:rPr>
              <a:t>Authority </a:t>
            </a:r>
            <a:r>
              <a:rPr lang="en-US" sz="6500" b="1" dirty="0" smtClean="0">
                <a:solidFill>
                  <a:srgbClr val="984807"/>
                </a:solidFill>
              </a:rPr>
              <a:t>is… </a:t>
            </a:r>
          </a:p>
          <a:p>
            <a:r>
              <a:rPr lang="en-US" sz="4400" dirty="0" smtClean="0"/>
              <a:t>“</a:t>
            </a:r>
            <a:r>
              <a:rPr lang="en-US" sz="4400" dirty="0"/>
              <a:t>the right to give commands, </a:t>
            </a:r>
            <a:r>
              <a:rPr lang="en-US" sz="4400" dirty="0" smtClean="0"/>
              <a:t>enforce obedience</a:t>
            </a:r>
            <a:r>
              <a:rPr lang="en-US" sz="4400" dirty="0"/>
              <a:t>, take action or make </a:t>
            </a:r>
            <a:r>
              <a:rPr lang="en-US" sz="4400" dirty="0" smtClean="0"/>
              <a:t>final decisions</a:t>
            </a:r>
            <a:r>
              <a:rPr lang="en-US" sz="4400" dirty="0"/>
              <a:t>.” </a:t>
            </a:r>
          </a:p>
          <a:p>
            <a:r>
              <a:rPr lang="en-US" sz="4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71234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2097784"/>
            <a:ext cx="7157335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>
                <a:solidFill>
                  <a:srgbClr val="984807"/>
                </a:solidFill>
              </a:rPr>
              <a:t>Power </a:t>
            </a:r>
            <a:r>
              <a:rPr lang="en-US" sz="6500" b="1" dirty="0" smtClean="0">
                <a:solidFill>
                  <a:srgbClr val="984807"/>
                </a:solidFill>
              </a:rPr>
              <a:t>is…</a:t>
            </a:r>
          </a:p>
          <a:p>
            <a:r>
              <a:rPr lang="en-US" sz="4400" dirty="0" smtClean="0"/>
              <a:t>“</a:t>
            </a:r>
            <a:r>
              <a:rPr lang="en-US" sz="4400" dirty="0"/>
              <a:t>the ability to do, </a:t>
            </a:r>
            <a:br>
              <a:rPr lang="en-US" sz="4400" dirty="0"/>
            </a:br>
            <a:r>
              <a:rPr lang="en-US" sz="4400" dirty="0"/>
              <a:t>capacity to act, the capability to </a:t>
            </a:r>
            <a:r>
              <a:rPr lang="en-US" sz="4400" dirty="0" smtClean="0"/>
              <a:t>perform </a:t>
            </a:r>
            <a:r>
              <a:rPr lang="en-US" sz="4400" dirty="0"/>
              <a:t>or produce.”</a:t>
            </a:r>
          </a:p>
        </p:txBody>
      </p:sp>
    </p:spTree>
    <p:extLst>
      <p:ext uri="{BB962C8B-B14F-4D97-AF65-F5344CB8AC3E}">
        <p14:creationId xmlns:p14="http://schemas.microsoft.com/office/powerpoint/2010/main" val="3083663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786492"/>
            <a:ext cx="7157335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Scripture </a:t>
            </a:r>
            <a:r>
              <a:rPr lang="en-US" sz="4000" b="1" dirty="0"/>
              <a:t>reveals the extent of Jesus’ power and </a:t>
            </a:r>
            <a:r>
              <a:rPr lang="en-US" sz="4000" b="1" dirty="0" smtClean="0"/>
              <a:t>authority</a:t>
            </a:r>
            <a:endParaRPr lang="en-US" sz="4000" b="1" dirty="0"/>
          </a:p>
          <a:p>
            <a:pPr lvl="0"/>
            <a:endParaRPr lang="en-US" sz="4000" dirty="0" smtClean="0"/>
          </a:p>
          <a:p>
            <a:pPr lvl="0"/>
            <a:r>
              <a:rPr lang="en-US" sz="4000" b="1" dirty="0" smtClean="0"/>
              <a:t>Jesus </a:t>
            </a:r>
            <a:r>
              <a:rPr lang="en-US" sz="4000" b="1" dirty="0"/>
              <a:t>is God and in Scripture God is called “Almighty</a:t>
            </a:r>
            <a:r>
              <a:rPr lang="en-US" sz="4000" b="1" dirty="0" smtClean="0"/>
              <a:t>”</a:t>
            </a:r>
          </a:p>
          <a:p>
            <a:endParaRPr lang="en-US" sz="3000" i="1" dirty="0" smtClean="0"/>
          </a:p>
          <a:p>
            <a:r>
              <a:rPr lang="en-US" sz="3000" i="1" dirty="0" smtClean="0"/>
              <a:t>“</a:t>
            </a:r>
            <a:r>
              <a:rPr lang="en-US" sz="3000" i="1" dirty="0"/>
              <a:t>Ah Lord God! Behold, You have made the heavens and the earth by Your great power and outstretched arm.  There is nothing too hard for You”   </a:t>
            </a:r>
            <a:r>
              <a:rPr lang="en-US" sz="3000" b="1" i="1" dirty="0">
                <a:solidFill>
                  <a:srgbClr val="984807"/>
                </a:solidFill>
              </a:rPr>
              <a:t>Jeremiah 32:17</a:t>
            </a:r>
            <a:endParaRPr lang="en-US" sz="3000" b="1" dirty="0">
              <a:solidFill>
                <a:srgbClr val="984807"/>
              </a:solidFill>
            </a:endParaRPr>
          </a:p>
          <a:p>
            <a:endParaRPr lang="en-US" sz="4000" dirty="0" smtClean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09083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747674"/>
            <a:ext cx="715733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Jesus </a:t>
            </a:r>
            <a:r>
              <a:rPr lang="en-US" sz="4000" dirty="0"/>
              <a:t>has all authority in heaven </a:t>
            </a:r>
            <a:r>
              <a:rPr lang="en-US" sz="4000" dirty="0" smtClean="0"/>
              <a:t>and </a:t>
            </a:r>
            <a:r>
              <a:rPr lang="en-US" sz="4000" dirty="0"/>
              <a:t>on </a:t>
            </a:r>
            <a:r>
              <a:rPr lang="en-US" sz="4000" dirty="0" smtClean="0"/>
              <a:t>earth. Before </a:t>
            </a:r>
            <a:r>
              <a:rPr lang="en-US" sz="4000" dirty="0"/>
              <a:t>His resurrection, Jesus </a:t>
            </a:r>
            <a:r>
              <a:rPr lang="en-US" sz="4000" dirty="0" smtClean="0"/>
              <a:t>exercised </a:t>
            </a:r>
            <a:r>
              <a:rPr lang="en-US" sz="4000" dirty="0"/>
              <a:t>authority over the devil </a:t>
            </a:r>
            <a:r>
              <a:rPr lang="en-US" sz="4000" dirty="0" smtClean="0"/>
              <a:t>by </a:t>
            </a:r>
            <a:r>
              <a:rPr lang="en-US" sz="4000" dirty="0"/>
              <a:t>virtue of His life of perfect </a:t>
            </a:r>
            <a:r>
              <a:rPr lang="en-US" sz="4000" dirty="0" smtClean="0"/>
              <a:t>submission </a:t>
            </a:r>
            <a:r>
              <a:rPr lang="en-US" sz="4000" dirty="0"/>
              <a:t>to the </a:t>
            </a:r>
            <a:r>
              <a:rPr lang="en-US" sz="4000" dirty="0" smtClean="0"/>
              <a:t>Father. After </a:t>
            </a:r>
            <a:r>
              <a:rPr lang="en-US" sz="4000" dirty="0"/>
              <a:t>His resurrection, </a:t>
            </a:r>
            <a:r>
              <a:rPr lang="en-US" sz="4000" dirty="0" smtClean="0"/>
              <a:t>Jesus exercises </a:t>
            </a:r>
            <a:r>
              <a:rPr lang="en-US" sz="4000" dirty="0"/>
              <a:t>authority by virtue of </a:t>
            </a:r>
            <a:r>
              <a:rPr lang="en-US" sz="4000" dirty="0" smtClean="0"/>
              <a:t>His </a:t>
            </a:r>
            <a:r>
              <a:rPr lang="en-US" sz="4000" dirty="0"/>
              <a:t>position at the right hand of </a:t>
            </a:r>
            <a:r>
              <a:rPr lang="en-US" sz="4000" dirty="0" smtClean="0"/>
              <a:t>the </a:t>
            </a:r>
            <a:r>
              <a:rPr lang="en-US" sz="4000" dirty="0"/>
              <a:t>Father.</a:t>
            </a:r>
          </a:p>
        </p:txBody>
      </p:sp>
    </p:spTree>
    <p:extLst>
      <p:ext uri="{BB962C8B-B14F-4D97-AF65-F5344CB8AC3E}">
        <p14:creationId xmlns:p14="http://schemas.microsoft.com/office/powerpoint/2010/main" val="1807279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592814"/>
            <a:ext cx="7157335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We </a:t>
            </a:r>
            <a:r>
              <a:rPr lang="en-US" sz="4000" dirty="0"/>
              <a:t>must come to understand our authority in </a:t>
            </a:r>
            <a:r>
              <a:rPr lang="en-US" sz="4000" dirty="0" smtClean="0"/>
              <a:t>Christ. The </a:t>
            </a:r>
            <a:r>
              <a:rPr lang="en-US" sz="4000" dirty="0"/>
              <a:t>right hand of God is the place of all </a:t>
            </a:r>
            <a:r>
              <a:rPr lang="en-US" sz="4000" dirty="0" smtClean="0"/>
              <a:t>authority. Christ </a:t>
            </a:r>
            <a:r>
              <a:rPr lang="en-US" sz="4000" dirty="0"/>
              <a:t>is now seated at God’s right </a:t>
            </a:r>
            <a:r>
              <a:rPr lang="en-US" sz="4000" dirty="0" smtClean="0"/>
              <a:t>hand Believers </a:t>
            </a:r>
            <a:r>
              <a:rPr lang="en-US" sz="4000" dirty="0"/>
              <a:t>in Christ have been raised up and seated in the heavenly realms in </a:t>
            </a:r>
            <a:r>
              <a:rPr lang="en-US" sz="4000" i="1" dirty="0"/>
              <a:t>Christ </a:t>
            </a:r>
            <a:r>
              <a:rPr lang="en-US" sz="4000" i="1" dirty="0" smtClean="0"/>
              <a:t>Jesus</a:t>
            </a:r>
            <a:r>
              <a:rPr lang="en-US" sz="4000" dirty="0" smtClean="0"/>
              <a:t> Jesus </a:t>
            </a:r>
            <a:r>
              <a:rPr lang="en-US" sz="4000" dirty="0"/>
              <a:t>now exercises His authority through a united, submitted, praying Church.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66879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819945"/>
            <a:ext cx="715733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dirty="0" smtClean="0"/>
              <a:t>Satan’s </a:t>
            </a:r>
            <a:r>
              <a:rPr lang="en-US" sz="4000" dirty="0"/>
              <a:t>schemes of </a:t>
            </a:r>
            <a:r>
              <a:rPr lang="en-US" sz="4000" dirty="0" smtClean="0"/>
              <a:t>temptations, accusations, and deception are </a:t>
            </a:r>
            <a:r>
              <a:rPr lang="en-US" sz="4000" dirty="0"/>
              <a:t>designed to usurp authority away from the Church.  When we sin by rebelling against God and his human authorities, we fall right into a demonic trap!</a:t>
            </a:r>
          </a:p>
          <a:p>
            <a:pPr lvl="0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6986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685734"/>
            <a:ext cx="7157335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We must exercise the spiritual </a:t>
            </a:r>
            <a:br>
              <a:rPr lang="en-US" sz="4000" dirty="0"/>
            </a:br>
            <a:r>
              <a:rPr lang="en-US" sz="4000" dirty="0" smtClean="0"/>
              <a:t>authority </a:t>
            </a:r>
            <a:r>
              <a:rPr lang="en-US" sz="4000" dirty="0"/>
              <a:t>we have in Christ</a:t>
            </a:r>
            <a:r>
              <a:rPr lang="en-US" sz="4000" dirty="0" smtClean="0"/>
              <a:t>.</a:t>
            </a:r>
          </a:p>
          <a:p>
            <a:endParaRPr lang="en-US" sz="4000" b="1" dirty="0" smtClean="0"/>
          </a:p>
          <a:p>
            <a:r>
              <a:rPr lang="en-US" sz="4000" b="1" dirty="0" smtClean="0"/>
              <a:t>By faith </a:t>
            </a:r>
            <a:r>
              <a:rPr lang="en-US" sz="4000" b="1" dirty="0" smtClean="0">
                <a:solidFill>
                  <a:srgbClr val="984807"/>
                </a:solidFill>
              </a:rPr>
              <a:t>(</a:t>
            </a:r>
            <a:r>
              <a:rPr lang="en-US" sz="4000" b="1" dirty="0">
                <a:solidFill>
                  <a:srgbClr val="984807"/>
                </a:solidFill>
              </a:rPr>
              <a:t>2 Cor. 5:7; Col 2:6)</a:t>
            </a:r>
          </a:p>
          <a:p>
            <a:endParaRPr lang="en-US" sz="4000" b="1" dirty="0" smtClean="0"/>
          </a:p>
          <a:p>
            <a:r>
              <a:rPr lang="en-US" sz="4000" b="1" dirty="0" smtClean="0"/>
              <a:t>In humility </a:t>
            </a:r>
            <a:r>
              <a:rPr lang="en-US" sz="4000" b="1" dirty="0" smtClean="0">
                <a:solidFill>
                  <a:srgbClr val="984807"/>
                </a:solidFill>
              </a:rPr>
              <a:t>(</a:t>
            </a:r>
            <a:r>
              <a:rPr lang="en-US" sz="4000" b="1" dirty="0">
                <a:solidFill>
                  <a:srgbClr val="984807"/>
                </a:solidFill>
              </a:rPr>
              <a:t>John 15:5; 1 Peter 5:5-9; Luke 10:18-20)</a:t>
            </a:r>
          </a:p>
          <a:p>
            <a:endParaRPr lang="en-US" sz="4000" b="1" dirty="0" smtClean="0"/>
          </a:p>
          <a:p>
            <a:r>
              <a:rPr lang="en-US" sz="4000" b="1" dirty="0" smtClean="0"/>
              <a:t>With boldness </a:t>
            </a:r>
            <a:r>
              <a:rPr lang="en-US" sz="4000" b="1" dirty="0" smtClean="0">
                <a:solidFill>
                  <a:srgbClr val="984807"/>
                </a:solidFill>
              </a:rPr>
              <a:t>(</a:t>
            </a:r>
            <a:r>
              <a:rPr lang="en-US" sz="4000" b="1" dirty="0">
                <a:solidFill>
                  <a:srgbClr val="984807"/>
                </a:solidFill>
              </a:rPr>
              <a:t>Acts 1:8; Prov. 29:1; 2Tim. 1:7)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192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2358285"/>
            <a:ext cx="71573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We must be spiritually prepared to put on the armor of God </a:t>
            </a:r>
            <a:r>
              <a:rPr lang="en-US" sz="4000" b="1" dirty="0">
                <a:solidFill>
                  <a:srgbClr val="984807"/>
                </a:solidFill>
              </a:rPr>
              <a:t>(Ephesians 6:10-13)</a:t>
            </a:r>
          </a:p>
        </p:txBody>
      </p:sp>
    </p:spTree>
    <p:extLst>
      <p:ext uri="{BB962C8B-B14F-4D97-AF65-F5344CB8AC3E}">
        <p14:creationId xmlns:p14="http://schemas.microsoft.com/office/powerpoint/2010/main" val="365562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2358284"/>
            <a:ext cx="71573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We must be strong </a:t>
            </a:r>
            <a:r>
              <a:rPr lang="en-US" sz="4000" i="1" dirty="0"/>
              <a:t>in the Lord </a:t>
            </a:r>
            <a:r>
              <a:rPr lang="en-US" sz="4000" dirty="0"/>
              <a:t>and </a:t>
            </a:r>
            <a:r>
              <a:rPr lang="en-US" sz="4000" i="1" dirty="0"/>
              <a:t>in the strength of His might </a:t>
            </a:r>
            <a:r>
              <a:rPr lang="en-US" sz="4000" b="1" dirty="0">
                <a:solidFill>
                  <a:srgbClr val="984807"/>
                </a:solidFill>
              </a:rPr>
              <a:t>(v.10)</a:t>
            </a:r>
          </a:p>
        </p:txBody>
      </p:sp>
    </p:spTree>
    <p:extLst>
      <p:ext uri="{BB962C8B-B14F-4D97-AF65-F5344CB8AC3E}">
        <p14:creationId xmlns:p14="http://schemas.microsoft.com/office/powerpoint/2010/main" val="373212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3050021"/>
            <a:ext cx="71573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We must know who our real enemy is </a:t>
            </a:r>
            <a:r>
              <a:rPr lang="en-US" sz="4000" b="1" dirty="0">
                <a:solidFill>
                  <a:srgbClr val="984807"/>
                </a:solidFill>
              </a:rPr>
              <a:t>(vv. 11,12)</a:t>
            </a:r>
          </a:p>
        </p:txBody>
      </p:sp>
    </p:spTree>
    <p:extLst>
      <p:ext uri="{BB962C8B-B14F-4D97-AF65-F5344CB8AC3E}">
        <p14:creationId xmlns:p14="http://schemas.microsoft.com/office/powerpoint/2010/main" val="407525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3019048"/>
            <a:ext cx="71573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We must realize this is an </a:t>
            </a:r>
            <a:r>
              <a:rPr lang="en-US" sz="4000" i="1" dirty="0"/>
              <a:t>active, </a:t>
            </a:r>
            <a:r>
              <a:rPr lang="en-US" sz="4000" dirty="0"/>
              <a:t>not passive war </a:t>
            </a:r>
            <a:r>
              <a:rPr lang="en-US" sz="4000" b="1" dirty="0">
                <a:solidFill>
                  <a:srgbClr val="984807"/>
                </a:solidFill>
              </a:rPr>
              <a:t>(vv. 12,13)</a:t>
            </a:r>
          </a:p>
        </p:txBody>
      </p:sp>
    </p:spTree>
    <p:extLst>
      <p:ext uri="{BB962C8B-B14F-4D97-AF65-F5344CB8AC3E}">
        <p14:creationId xmlns:p14="http://schemas.microsoft.com/office/powerpoint/2010/main" val="219708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2479221"/>
            <a:ext cx="71573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We must put on the </a:t>
            </a:r>
            <a:r>
              <a:rPr lang="en-US" sz="4000" i="1" dirty="0"/>
              <a:t>full armor of God </a:t>
            </a:r>
            <a:r>
              <a:rPr lang="en-US" sz="4000" dirty="0"/>
              <a:t>to stand firm against the enemies’ schemes </a:t>
            </a:r>
            <a:r>
              <a:rPr lang="en-US" sz="4000" b="1" dirty="0">
                <a:solidFill>
                  <a:srgbClr val="984807"/>
                </a:solidFill>
              </a:rPr>
              <a:t>(Ephesians 6:14-20)</a:t>
            </a:r>
          </a:p>
        </p:txBody>
      </p:sp>
    </p:spTree>
    <p:extLst>
      <p:ext uri="{BB962C8B-B14F-4D97-AF65-F5344CB8AC3E}">
        <p14:creationId xmlns:p14="http://schemas.microsoft.com/office/powerpoint/2010/main" val="217534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2833209"/>
            <a:ext cx="71573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This is a battle for our minds </a:t>
            </a:r>
            <a:endParaRPr lang="en-US" sz="4000" dirty="0" smtClean="0"/>
          </a:p>
          <a:p>
            <a:r>
              <a:rPr lang="en-US" sz="4000" b="1" dirty="0" smtClean="0">
                <a:solidFill>
                  <a:srgbClr val="984807"/>
                </a:solidFill>
              </a:rPr>
              <a:t>(</a:t>
            </a:r>
            <a:r>
              <a:rPr lang="en-US" sz="4000" b="1" dirty="0">
                <a:solidFill>
                  <a:srgbClr val="984807"/>
                </a:solidFill>
              </a:rPr>
              <a:t>2 Corinthians 2:11; </a:t>
            </a:r>
            <a:endParaRPr lang="en-US" sz="4000" b="1" dirty="0" smtClean="0">
              <a:solidFill>
                <a:srgbClr val="984807"/>
              </a:solidFill>
            </a:endParaRPr>
          </a:p>
          <a:p>
            <a:r>
              <a:rPr lang="en-US" sz="4000" b="1" dirty="0" smtClean="0">
                <a:solidFill>
                  <a:srgbClr val="984807"/>
                </a:solidFill>
              </a:rPr>
              <a:t>2 </a:t>
            </a:r>
            <a:r>
              <a:rPr lang="en-US" sz="4000" b="1" dirty="0">
                <a:solidFill>
                  <a:srgbClr val="984807"/>
                </a:solidFill>
              </a:rPr>
              <a:t>Corinthians 10:3-5)</a:t>
            </a:r>
          </a:p>
        </p:txBody>
      </p:sp>
    </p:spTree>
    <p:extLst>
      <p:ext uri="{BB962C8B-B14F-4D97-AF65-F5344CB8AC3E}">
        <p14:creationId xmlns:p14="http://schemas.microsoft.com/office/powerpoint/2010/main" val="198440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2915803"/>
            <a:ext cx="71573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The belt of truth is our defense against deception  </a:t>
            </a:r>
            <a:endParaRPr lang="en-US" sz="4000" dirty="0" smtClean="0"/>
          </a:p>
          <a:p>
            <a:r>
              <a:rPr lang="en-US" sz="4000" b="1" dirty="0" smtClean="0">
                <a:solidFill>
                  <a:srgbClr val="984807"/>
                </a:solidFill>
              </a:rPr>
              <a:t>(</a:t>
            </a:r>
            <a:r>
              <a:rPr lang="en-US" sz="4000" b="1" dirty="0">
                <a:solidFill>
                  <a:srgbClr val="984807"/>
                </a:solidFill>
              </a:rPr>
              <a:t>Philippians 4:6-9)</a:t>
            </a:r>
          </a:p>
        </p:txBody>
      </p:sp>
    </p:spTree>
    <p:extLst>
      <p:ext uri="{BB962C8B-B14F-4D97-AF65-F5344CB8AC3E}">
        <p14:creationId xmlns:p14="http://schemas.microsoft.com/office/powerpoint/2010/main" val="347692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2688666"/>
            <a:ext cx="71573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The breastplate of righteousness is our defense against temptation and accusation </a:t>
            </a:r>
          </a:p>
        </p:txBody>
      </p:sp>
    </p:spTree>
    <p:extLst>
      <p:ext uri="{BB962C8B-B14F-4D97-AF65-F5344CB8AC3E}">
        <p14:creationId xmlns:p14="http://schemas.microsoft.com/office/powerpoint/2010/main" val="163929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2760937"/>
            <a:ext cx="71573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The sandals of the gospel of peace are our defense against anxiety, uncertainty and trouble </a:t>
            </a:r>
            <a:r>
              <a:rPr lang="en-US" sz="4000" b="1" dirty="0">
                <a:solidFill>
                  <a:srgbClr val="984807"/>
                </a:solidFill>
              </a:rPr>
              <a:t>(1 Peter 5:7,8)</a:t>
            </a:r>
          </a:p>
        </p:txBody>
      </p:sp>
    </p:spTree>
    <p:extLst>
      <p:ext uri="{BB962C8B-B14F-4D97-AF65-F5344CB8AC3E}">
        <p14:creationId xmlns:p14="http://schemas.microsoft.com/office/powerpoint/2010/main" val="156784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2172445"/>
            <a:ext cx="715733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The shield of faith is our defense against the fiery missiles of doom, gloom, discouragement and </a:t>
            </a:r>
            <a:r>
              <a:rPr lang="en-US" sz="4000" dirty="0" smtClean="0"/>
              <a:t>despair</a:t>
            </a:r>
          </a:p>
          <a:p>
            <a:r>
              <a:rPr lang="en-US" sz="4000" b="1" dirty="0" smtClean="0">
                <a:solidFill>
                  <a:srgbClr val="984807"/>
                </a:solidFill>
              </a:rPr>
              <a:t>(</a:t>
            </a:r>
            <a:r>
              <a:rPr lang="en-US" sz="4000" b="1" dirty="0">
                <a:solidFill>
                  <a:srgbClr val="984807"/>
                </a:solidFill>
              </a:rPr>
              <a:t>Psalm 18:1-6)</a:t>
            </a:r>
          </a:p>
        </p:txBody>
      </p:sp>
    </p:spTree>
    <p:extLst>
      <p:ext uri="{BB962C8B-B14F-4D97-AF65-F5344CB8AC3E}">
        <p14:creationId xmlns:p14="http://schemas.microsoft.com/office/powerpoint/2010/main" val="305094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2479221"/>
            <a:ext cx="71573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The helmet of salvation is our defense against condemnation and the prospect of harm or death </a:t>
            </a:r>
            <a:r>
              <a:rPr lang="en-US" sz="4000" b="1" dirty="0">
                <a:solidFill>
                  <a:srgbClr val="984807"/>
                </a:solidFill>
              </a:rPr>
              <a:t>(Romans 8)</a:t>
            </a:r>
          </a:p>
        </p:txBody>
      </p:sp>
    </p:spTree>
    <p:extLst>
      <p:ext uri="{BB962C8B-B14F-4D97-AF65-F5344CB8AC3E}">
        <p14:creationId xmlns:p14="http://schemas.microsoft.com/office/powerpoint/2010/main" val="150964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69" y="1800765"/>
            <a:ext cx="71573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The sword of the Spirit and prayer are our offensive weapons to come to the aid of our brothers and sisters in Christ and to boldly preach the good news  </a:t>
            </a:r>
            <a:r>
              <a:rPr lang="en-US" sz="4000" b="1" dirty="0">
                <a:solidFill>
                  <a:srgbClr val="984807"/>
                </a:solidFill>
              </a:rPr>
              <a:t>(vv.17b-20)</a:t>
            </a:r>
          </a:p>
        </p:txBody>
      </p:sp>
    </p:spTree>
    <p:extLst>
      <p:ext uri="{BB962C8B-B14F-4D97-AF65-F5344CB8AC3E}">
        <p14:creationId xmlns:p14="http://schemas.microsoft.com/office/powerpoint/2010/main" val="120684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550</Words>
  <Application>Microsoft Office PowerPoint</Application>
  <PresentationFormat>On-screen Show (4:3)</PresentationFormat>
  <Paragraphs>40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Integris 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 Carroll</dc:creator>
  <cp:lastModifiedBy>Rich Miller</cp:lastModifiedBy>
  <cp:revision>8</cp:revision>
  <dcterms:created xsi:type="dcterms:W3CDTF">2014-04-10T18:57:09Z</dcterms:created>
  <dcterms:modified xsi:type="dcterms:W3CDTF">2014-04-11T16:48:59Z</dcterms:modified>
</cp:coreProperties>
</file>